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78" r:id="rId3"/>
    <p:sldId id="306" r:id="rId4"/>
    <p:sldId id="289" r:id="rId5"/>
    <p:sldId id="290" r:id="rId6"/>
    <p:sldId id="307" r:id="rId7"/>
    <p:sldId id="294" r:id="rId8"/>
    <p:sldId id="295" r:id="rId9"/>
    <p:sldId id="308" r:id="rId10"/>
    <p:sldId id="296" r:id="rId11"/>
    <p:sldId id="297" r:id="rId12"/>
    <p:sldId id="298" r:id="rId13"/>
    <p:sldId id="299" r:id="rId14"/>
    <p:sldId id="300" r:id="rId15"/>
    <p:sldId id="301" r:id="rId16"/>
    <p:sldId id="265" r:id="rId17"/>
    <p:sldId id="287" r:id="rId18"/>
  </p:sldIdLst>
  <p:sldSz cx="12192000" cy="6858000"/>
  <p:notesSz cx="6888163"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4767" autoAdjust="0"/>
  </p:normalViewPr>
  <p:slideViewPr>
    <p:cSldViewPr snapToGrid="0">
      <p:cViewPr varScale="1">
        <p:scale>
          <a:sx n="97" d="100"/>
          <a:sy n="97" d="100"/>
        </p:scale>
        <p:origin x="1164" y="96"/>
      </p:cViewPr>
      <p:guideLst/>
    </p:cSldViewPr>
  </p:slideViewPr>
  <p:outlineViewPr>
    <p:cViewPr>
      <p:scale>
        <a:sx n="33" d="100"/>
        <a:sy n="33" d="100"/>
      </p:scale>
      <p:origin x="0" y="-28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84870" cy="502675"/>
          </a:xfrm>
          <a:prstGeom prst="rect">
            <a:avLst/>
          </a:prstGeom>
        </p:spPr>
        <p:txBody>
          <a:bodyPr vert="horz" lIns="92428" tIns="46214" rIns="92428" bIns="46214" rtlCol="0"/>
          <a:lstStyle>
            <a:lvl1pPr algn="l">
              <a:defRPr sz="1200"/>
            </a:lvl1pPr>
          </a:lstStyle>
          <a:p>
            <a:endParaRPr lang="nl-NL"/>
          </a:p>
        </p:txBody>
      </p:sp>
      <p:sp>
        <p:nvSpPr>
          <p:cNvPr id="3" name="Tijdelijke aanduiding voor datum 2"/>
          <p:cNvSpPr>
            <a:spLocks noGrp="1"/>
          </p:cNvSpPr>
          <p:nvPr>
            <p:ph type="dt" idx="1"/>
          </p:nvPr>
        </p:nvSpPr>
        <p:spPr>
          <a:xfrm>
            <a:off x="3901699" y="1"/>
            <a:ext cx="2984870" cy="502675"/>
          </a:xfrm>
          <a:prstGeom prst="rect">
            <a:avLst/>
          </a:prstGeom>
        </p:spPr>
        <p:txBody>
          <a:bodyPr vert="horz" lIns="92428" tIns="46214" rIns="92428" bIns="46214" rtlCol="0"/>
          <a:lstStyle>
            <a:lvl1pPr algn="r">
              <a:defRPr sz="1200"/>
            </a:lvl1pPr>
          </a:lstStyle>
          <a:p>
            <a:fld id="{FBB4E128-122E-45D8-AAB8-F687266A5D8B}" type="datetimeFigureOut">
              <a:rPr lang="nl-NL" smtClean="0"/>
              <a:t>7-3-2018</a:t>
            </a:fld>
            <a:endParaRPr lang="nl-NL"/>
          </a:p>
        </p:txBody>
      </p:sp>
      <p:sp>
        <p:nvSpPr>
          <p:cNvPr id="4" name="Tijdelijke aanduiding voor dia-afbeelding 3"/>
          <p:cNvSpPr>
            <a:spLocks noGrp="1" noRot="1" noChangeAspect="1"/>
          </p:cNvSpPr>
          <p:nvPr>
            <p:ph type="sldImg" idx="2"/>
          </p:nvPr>
        </p:nvSpPr>
        <p:spPr>
          <a:xfrm>
            <a:off x="439738" y="1252538"/>
            <a:ext cx="6008687" cy="3379787"/>
          </a:xfrm>
          <a:prstGeom prst="rect">
            <a:avLst/>
          </a:prstGeom>
          <a:noFill/>
          <a:ln w="12700">
            <a:solidFill>
              <a:prstClr val="black"/>
            </a:solidFill>
          </a:ln>
        </p:spPr>
        <p:txBody>
          <a:bodyPr vert="horz" lIns="92428" tIns="46214" rIns="92428" bIns="46214" rtlCol="0" anchor="ctr"/>
          <a:lstStyle/>
          <a:p>
            <a:endParaRPr lang="nl-NL"/>
          </a:p>
        </p:txBody>
      </p:sp>
      <p:sp>
        <p:nvSpPr>
          <p:cNvPr id="5" name="Tijdelijke aanduiding voor notities 4"/>
          <p:cNvSpPr>
            <a:spLocks noGrp="1"/>
          </p:cNvSpPr>
          <p:nvPr>
            <p:ph type="body" sz="quarter" idx="3"/>
          </p:nvPr>
        </p:nvSpPr>
        <p:spPr>
          <a:xfrm>
            <a:off x="688817" y="4821506"/>
            <a:ext cx="5510530" cy="3944869"/>
          </a:xfrm>
          <a:prstGeom prst="rect">
            <a:avLst/>
          </a:prstGeom>
        </p:spPr>
        <p:txBody>
          <a:bodyPr vert="horz" lIns="92428" tIns="46214" rIns="92428" bIns="46214"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516039"/>
            <a:ext cx="2984870" cy="502674"/>
          </a:xfrm>
          <a:prstGeom prst="rect">
            <a:avLst/>
          </a:prstGeom>
        </p:spPr>
        <p:txBody>
          <a:bodyPr vert="horz" lIns="92428" tIns="46214" rIns="92428" bIns="4621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1699" y="9516039"/>
            <a:ext cx="2984870" cy="502674"/>
          </a:xfrm>
          <a:prstGeom prst="rect">
            <a:avLst/>
          </a:prstGeom>
        </p:spPr>
        <p:txBody>
          <a:bodyPr vert="horz" lIns="92428" tIns="46214" rIns="92428" bIns="46214" rtlCol="0" anchor="b"/>
          <a:lstStyle>
            <a:lvl1pPr algn="r">
              <a:defRPr sz="1200"/>
            </a:lvl1pPr>
          </a:lstStyle>
          <a:p>
            <a:fld id="{C91FC7A2-478D-4FC7-85C4-5B312A674D36}" type="slidenum">
              <a:rPr lang="nl-NL" smtClean="0"/>
              <a:t>‹nr.›</a:t>
            </a:fld>
            <a:endParaRPr lang="nl-NL"/>
          </a:p>
        </p:txBody>
      </p:sp>
    </p:spTree>
    <p:extLst>
      <p:ext uri="{BB962C8B-B14F-4D97-AF65-F5344CB8AC3E}">
        <p14:creationId xmlns:p14="http://schemas.microsoft.com/office/powerpoint/2010/main" val="41270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a:t>
            </a:fld>
            <a:endParaRPr lang="nl-NL"/>
          </a:p>
        </p:txBody>
      </p:sp>
    </p:spTree>
    <p:extLst>
      <p:ext uri="{BB962C8B-B14F-4D97-AF65-F5344CB8AC3E}">
        <p14:creationId xmlns:p14="http://schemas.microsoft.com/office/powerpoint/2010/main" val="266082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hier de categorie mobile</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10</a:t>
            </a:fld>
            <a:endParaRPr lang="nl-NL"/>
          </a:p>
        </p:txBody>
      </p:sp>
    </p:spTree>
    <p:extLst>
      <p:ext uri="{BB962C8B-B14F-4D97-AF65-F5344CB8AC3E}">
        <p14:creationId xmlns:p14="http://schemas.microsoft.com/office/powerpoint/2010/main" val="13514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tool als OutSystems is mooi, maar</a:t>
            </a:r>
            <a:r>
              <a:rPr lang="nl-NL" baseline="0" dirty="0" smtClean="0"/>
              <a:t> het stelt je ook in staat om op een andere manier te gaan werken en dat is misschien wel het grootste voordeel.</a:t>
            </a:r>
          </a:p>
          <a:p>
            <a:r>
              <a:rPr lang="nl-NL" baseline="0" dirty="0" smtClean="0"/>
              <a:t>Echt agile, echt iteratief en echt samen met de business</a:t>
            </a:r>
          </a:p>
          <a:p>
            <a:pPr defTabSz="924276"/>
            <a:r>
              <a:rPr lang="nl-NL" dirty="0" smtClean="0"/>
              <a:t>Business </a:t>
            </a:r>
            <a:r>
              <a:rPr lang="nl-NL" dirty="0" err="1" smtClean="0"/>
              <a:t>developers</a:t>
            </a:r>
            <a:r>
              <a:rPr lang="nl-NL" dirty="0" smtClean="0"/>
              <a:t> participeren in development teams</a:t>
            </a:r>
          </a:p>
          <a:p>
            <a:pPr defTabSz="924276"/>
            <a:r>
              <a:rPr lang="nl-NL" dirty="0" smtClean="0"/>
              <a:t>Onafhankelijk</a:t>
            </a:r>
            <a:r>
              <a:rPr lang="nl-NL" baseline="0" dirty="0" smtClean="0"/>
              <a:t> onderzoek heeft uitgewezen dat je met OutSystems 4 tot 8 keer sneller kunt ontwikkelen.</a:t>
            </a:r>
            <a:endParaRPr lang="nl-NL" dirty="0" smtClean="0"/>
          </a:p>
          <a:p>
            <a:r>
              <a:rPr lang="nl-NL" dirty="0" smtClean="0"/>
              <a:t>Je komt sneller tot resultaten en kunt sneller dingen aanpassen als het toch anders moet of de omstandigheden wijzigen</a:t>
            </a:r>
          </a:p>
          <a:p>
            <a:r>
              <a:rPr lang="nl-NL" dirty="0" smtClean="0"/>
              <a:t>En dat beperkt zich</a:t>
            </a:r>
            <a:r>
              <a:rPr lang="nl-NL" baseline="0" dirty="0" smtClean="0"/>
              <a:t> niet tot de ontwikkelfase; ook als de app live is blijft dat overeind (en dat is veruit de langste periode waarin 80% van de kosten van een applicatie vallen)</a:t>
            </a:r>
          </a:p>
          <a:p>
            <a:r>
              <a:rPr lang="nl-NL" dirty="0" smtClean="0"/>
              <a:t>Prototype </a:t>
            </a:r>
            <a:r>
              <a:rPr lang="nl-NL" dirty="0" err="1" smtClean="0"/>
              <a:t>driven</a:t>
            </a:r>
            <a:r>
              <a:rPr lang="nl-NL" dirty="0" smtClean="0"/>
              <a:t>: ZuivelNL voorbeeld. Met OutSystems hoef je geen </a:t>
            </a:r>
            <a:r>
              <a:rPr lang="nl-NL" dirty="0" err="1" smtClean="0"/>
              <a:t>mockups</a:t>
            </a:r>
            <a:r>
              <a:rPr lang="nl-NL" dirty="0" smtClean="0"/>
              <a:t> te maken, in dezelfde tijd bouw je iets werkends.</a:t>
            </a:r>
          </a:p>
          <a:p>
            <a:r>
              <a:rPr lang="nl-NL" dirty="0" err="1" smtClean="0"/>
              <a:t>Continuous</a:t>
            </a:r>
            <a:r>
              <a:rPr lang="nl-NL" dirty="0" smtClean="0"/>
              <a:t> delivery: je bouwt</a:t>
            </a:r>
            <a:r>
              <a:rPr lang="nl-NL" baseline="0" dirty="0" smtClean="0"/>
              <a:t> altijd werkende software</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11</a:t>
            </a:fld>
            <a:endParaRPr lang="nl-NL"/>
          </a:p>
        </p:txBody>
      </p:sp>
    </p:spTree>
    <p:extLst>
      <p:ext uri="{BB962C8B-B14F-4D97-AF65-F5344CB8AC3E}">
        <p14:creationId xmlns:p14="http://schemas.microsoft.com/office/powerpoint/2010/main" val="252253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276"/>
            <a:r>
              <a:rPr lang="nl-NL" dirty="0" smtClean="0"/>
              <a:t>Voortborduren: zoals gezegd is er geen tijd en geen noodzaak om de hele backoffice te vervangen. </a:t>
            </a:r>
          </a:p>
          <a:p>
            <a:pPr marL="0" marR="0" lvl="0" indent="0" algn="l" defTabSz="924276" rtl="0" eaLnBrk="1" fontAlgn="auto" latinLnBrk="0" hangingPunct="1">
              <a:lnSpc>
                <a:spcPct val="100000"/>
              </a:lnSpc>
              <a:spcBef>
                <a:spcPts val="0"/>
              </a:spcBef>
              <a:spcAft>
                <a:spcPts val="0"/>
              </a:spcAft>
              <a:buClrTx/>
              <a:buSzTx/>
              <a:buFontTx/>
              <a:buNone/>
              <a:tabLst/>
              <a:defRPr/>
            </a:pPr>
            <a:r>
              <a:rPr lang="nl-NL" dirty="0" smtClean="0"/>
              <a:t>ROI:</a:t>
            </a:r>
            <a:r>
              <a:rPr lang="nl-NL" baseline="0" dirty="0" smtClean="0"/>
              <a:t> </a:t>
            </a:r>
            <a:r>
              <a:rPr lang="nl-NL" dirty="0" smtClean="0"/>
              <a:t>Nieuwe applicaties moeten snel terugverdiend kunnen worden; operationele kosten zijn relatief hoog en afhankelijk van omvang applicaties en aantal eindgebruikers</a:t>
            </a:r>
          </a:p>
          <a:p>
            <a:pPr defTabSz="924276"/>
            <a:r>
              <a:rPr lang="nl-NL" dirty="0" smtClean="0"/>
              <a:t>Voor zo’n strategische keuze is veel te zeggen.</a:t>
            </a:r>
            <a:r>
              <a:rPr lang="nl-NL" baseline="0" dirty="0" smtClean="0"/>
              <a:t> Als de business echt in de lead moet zijn, moet er iets veranderen. Worstelen we allemaal niet met grote backlogs, tekort aan ontwikkelcapaciteit, complexe systemen en gebrek aan innovatie? En is er in de loop van de tijd een wirwar aan technologieën in gebruik genomen waar soms niemand meer iets van weet en het devies vooral </a:t>
            </a:r>
            <a:r>
              <a:rPr lang="nl-NL" b="1" baseline="0" dirty="0" smtClean="0"/>
              <a:t>AFBLIJVEN</a:t>
            </a:r>
            <a:r>
              <a:rPr lang="nl-NL" baseline="0" dirty="0" smtClean="0"/>
              <a:t> is?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12</a:t>
            </a:fld>
            <a:endParaRPr lang="nl-NL"/>
          </a:p>
        </p:txBody>
      </p:sp>
    </p:spTree>
    <p:extLst>
      <p:ext uri="{BB962C8B-B14F-4D97-AF65-F5344CB8AC3E}">
        <p14:creationId xmlns:p14="http://schemas.microsoft.com/office/powerpoint/2010/main" val="388532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Een naam die past bij wat we doen</a:t>
            </a:r>
          </a:p>
          <a:p>
            <a:r>
              <a:rPr lang="nl-NL" baseline="0" dirty="0" smtClean="0"/>
              <a:t>Dochter van: stabiele basis in een organisatie van 60 man die bijna 30 jaar bestaat</a:t>
            </a:r>
          </a:p>
          <a:p>
            <a:r>
              <a:rPr lang="nl-NL" baseline="0" dirty="0" smtClean="0"/>
              <a:t>We kunnen profiteren van technologie en ondersteuning van de moedermaatschappij, bijv. .NET, hosting, servicedesk en beheer</a:t>
            </a:r>
          </a:p>
          <a:p>
            <a:r>
              <a:rPr lang="nl-NL" baseline="0" dirty="0" smtClean="0"/>
              <a:t>Zelfstandig en onafhankelijk</a:t>
            </a:r>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13</a:t>
            </a:fld>
            <a:endParaRPr lang="nl-NL"/>
          </a:p>
        </p:txBody>
      </p:sp>
    </p:spTree>
    <p:extLst>
      <p:ext uri="{BB962C8B-B14F-4D97-AF65-F5344CB8AC3E}">
        <p14:creationId xmlns:p14="http://schemas.microsoft.com/office/powerpoint/2010/main" val="391279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14</a:t>
            </a:fld>
            <a:endParaRPr lang="nl-NL"/>
          </a:p>
        </p:txBody>
      </p:sp>
    </p:spTree>
    <p:extLst>
      <p:ext uri="{BB962C8B-B14F-4D97-AF65-F5344CB8AC3E}">
        <p14:creationId xmlns:p14="http://schemas.microsoft.com/office/powerpoint/2010/main" val="199587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gaan graag met u in gesprek over de mogelijkheden van OutSystems in uw organisatie.</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15</a:t>
            </a:fld>
            <a:endParaRPr lang="nl-NL"/>
          </a:p>
        </p:txBody>
      </p:sp>
    </p:spTree>
    <p:extLst>
      <p:ext uri="{BB962C8B-B14F-4D97-AF65-F5344CB8AC3E}">
        <p14:creationId xmlns:p14="http://schemas.microsoft.com/office/powerpoint/2010/main" val="121453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16</a:t>
            </a:fld>
            <a:endParaRPr lang="nl-NL"/>
          </a:p>
        </p:txBody>
      </p:sp>
    </p:spTree>
    <p:extLst>
      <p:ext uri="{BB962C8B-B14F-4D97-AF65-F5344CB8AC3E}">
        <p14:creationId xmlns:p14="http://schemas.microsoft.com/office/powerpoint/2010/main" val="102291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inleiding van Ruben zagen we een lange lijst met technologische ontwikkelingen</a:t>
            </a:r>
            <a:r>
              <a:rPr lang="nl-NL" baseline="0" dirty="0" smtClean="0"/>
              <a:t> en op één daarvan gaan we nu dieper in: een nieuwe manier om software te ontwikkelen. Hoewel, klopt dat wel?</a:t>
            </a:r>
            <a:endParaRPr lang="nl-NL" dirty="0" smtClean="0"/>
          </a:p>
          <a:p>
            <a:r>
              <a:rPr lang="nl-NL" dirty="0" smtClean="0"/>
              <a:t>Iedere</a:t>
            </a:r>
            <a:r>
              <a:rPr lang="nl-NL" baseline="0" dirty="0" smtClean="0"/>
              <a:t> technologische ontwikkeling bevat een software component. Dus we hebben niet alleen te maken met een nieuwe manier van software ontwikkeling, maar met iets dat invloed heeft op vrijwel alle technologische ontwikkelingen. Als u aan de slag gaat met innovatie, gaat u tenslotte 9 van de 10 keer ook software ontwikkelen. Dat geeft het belang aan van hoe je software ontwikkelt. Laten we dat even vasthouden.</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2</a:t>
            </a:fld>
            <a:endParaRPr lang="nl-NL"/>
          </a:p>
        </p:txBody>
      </p:sp>
    </p:spTree>
    <p:extLst>
      <p:ext uri="{BB962C8B-B14F-4D97-AF65-F5344CB8AC3E}">
        <p14:creationId xmlns:p14="http://schemas.microsoft.com/office/powerpoint/2010/main" val="163532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heb het gevoel dat we wel </a:t>
            </a:r>
            <a:r>
              <a:rPr lang="nl-NL" b="1" dirty="0" smtClean="0"/>
              <a:t>weten</a:t>
            </a:r>
            <a:r>
              <a:rPr lang="nl-NL" dirty="0" smtClean="0"/>
              <a:t> wat de gevolgen van de technologische</a:t>
            </a:r>
            <a:r>
              <a:rPr lang="nl-NL" baseline="0" dirty="0" smtClean="0"/>
              <a:t> ontwikkelingen zijn, maar het nog niet </a:t>
            </a:r>
            <a:r>
              <a:rPr lang="nl-NL" b="1" baseline="0" dirty="0" smtClean="0"/>
              <a:t>beseffen. </a:t>
            </a:r>
            <a:r>
              <a:rPr lang="nl-NL" b="0" baseline="0" dirty="0" smtClean="0"/>
              <a:t>Het moet nog indalen. </a:t>
            </a:r>
            <a:endParaRPr lang="nl-NL" b="1" dirty="0" smtClean="0"/>
          </a:p>
          <a:p>
            <a:r>
              <a:rPr lang="nl-NL" dirty="0" smtClean="0"/>
              <a:t>Het gedrag van klanten verandert, niet allen van consumenten,</a:t>
            </a:r>
            <a:r>
              <a:rPr lang="nl-NL" baseline="0" dirty="0" smtClean="0"/>
              <a:t> maar ook B2B</a:t>
            </a:r>
          </a:p>
          <a:p>
            <a:r>
              <a:rPr lang="nl-NL" baseline="0" dirty="0" smtClean="0"/>
              <a:t>De klant wil niet meer wachten en heeft weinig geduld. Een andere leverancier is zo gevonden</a:t>
            </a:r>
          </a:p>
          <a:p>
            <a:r>
              <a:rPr lang="nl-NL" baseline="0" dirty="0" smtClean="0"/>
              <a:t>Concurrentie: bijvoorbeeld Uber, </a:t>
            </a:r>
            <a:r>
              <a:rPr lang="nl-NL" baseline="0" dirty="0" err="1" smtClean="0"/>
              <a:t>AirBnB</a:t>
            </a:r>
            <a:r>
              <a:rPr lang="nl-NL" baseline="0" dirty="0" smtClean="0"/>
              <a:t> en Tesla</a:t>
            </a:r>
          </a:p>
          <a:p>
            <a:r>
              <a:rPr lang="nl-NL" dirty="0" err="1" smtClean="0"/>
              <a:t>AgroEnergy</a:t>
            </a:r>
            <a:r>
              <a:rPr lang="nl-NL" dirty="0" smtClean="0"/>
              <a:t> moest veranderen in een leverancier van stroom en gas naar een leverancier van data en advies om te</a:t>
            </a:r>
            <a:r>
              <a:rPr lang="nl-NL" baseline="0" dirty="0" smtClean="0"/>
              <a:t> blijven bestaan. Met het leveren is niets meer te verdienen, dus moest het hele businessmodel op z’n kop. Ga er maar eens aan staan!</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3</a:t>
            </a:fld>
            <a:endParaRPr lang="nl-NL"/>
          </a:p>
        </p:txBody>
      </p:sp>
    </p:spTree>
    <p:extLst>
      <p:ext uri="{BB962C8B-B14F-4D97-AF65-F5344CB8AC3E}">
        <p14:creationId xmlns:p14="http://schemas.microsoft.com/office/powerpoint/2010/main" val="382695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98463" y="692150"/>
            <a:ext cx="6151562" cy="3460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94930" y="4382987"/>
            <a:ext cx="5559432" cy="4152303"/>
          </a:xfrm>
          <a:prstGeom prst="rect">
            <a:avLst/>
          </a:prstGeom>
          <a:noFill/>
          <a:ln>
            <a:noFill/>
          </a:ln>
        </p:spPr>
        <p:txBody>
          <a:bodyPr lIns="92412" tIns="92412" rIns="92412" bIns="92412" anchor="t" anchorCtr="0">
            <a:noAutofit/>
          </a:bodyPr>
          <a:lstStyle/>
          <a:p>
            <a:pPr>
              <a:buClr>
                <a:schemeClr val="dk1"/>
              </a:buClr>
              <a:buSzPct val="25000"/>
            </a:pPr>
            <a:r>
              <a:rPr lang="en" sz="1100" dirty="0">
                <a:solidFill>
                  <a:schemeClr val="dk1"/>
                </a:solidFill>
                <a:latin typeface="Arial"/>
                <a:ea typeface="Arial"/>
                <a:cs typeface="Arial"/>
                <a:sym typeface="Arial"/>
              </a:rPr>
              <a:t>Wat moeten we doen?</a:t>
            </a:r>
          </a:p>
          <a:p>
            <a:pPr marL="173302" indent="-173302">
              <a:buClr>
                <a:schemeClr val="dk1"/>
              </a:buClr>
              <a:buSzPct val="25000"/>
              <a:buFont typeface="Arial" panose="020B0604020202020204" pitchFamily="34" charset="0"/>
              <a:buChar char="•"/>
            </a:pPr>
            <a:r>
              <a:rPr lang="en" sz="1100" dirty="0">
                <a:solidFill>
                  <a:schemeClr val="dk1"/>
                </a:solidFill>
                <a:latin typeface="Arial"/>
                <a:ea typeface="Arial"/>
                <a:cs typeface="Arial"/>
                <a:sym typeface="Arial"/>
              </a:rPr>
              <a:t>Leren snel in te spelen op een bewegende omgeving</a:t>
            </a:r>
          </a:p>
          <a:p>
            <a:pPr marL="173302" indent="-173302" defTabSz="924276">
              <a:buClr>
                <a:schemeClr val="dk1"/>
              </a:buClr>
              <a:buSzPct val="25000"/>
              <a:buFont typeface="Arial" panose="020B0604020202020204" pitchFamily="34" charset="0"/>
              <a:buChar char="•"/>
              <a:defRPr/>
            </a:pPr>
            <a:r>
              <a:rPr lang="en" sz="1100" dirty="0">
                <a:solidFill>
                  <a:schemeClr val="dk1"/>
                </a:solidFill>
                <a:latin typeface="Arial"/>
                <a:ea typeface="Arial"/>
                <a:cs typeface="Arial"/>
                <a:sym typeface="Arial"/>
              </a:rPr>
              <a:t>‘Digital or die’: </a:t>
            </a:r>
            <a:r>
              <a:rPr lang="nl-NL" sz="1100" dirty="0"/>
              <a:t>Alleen de bedrijven die in staat zijn de snelle veranderingen snel te volgen zullen overleven</a:t>
            </a:r>
          </a:p>
          <a:p>
            <a:pPr marL="173302" indent="-173302" defTabSz="924276">
              <a:buClr>
                <a:schemeClr val="dk1"/>
              </a:buClr>
              <a:buSzPct val="25000"/>
              <a:buFont typeface="Arial" panose="020B0604020202020204" pitchFamily="34" charset="0"/>
              <a:buChar char="•"/>
              <a:defRPr/>
            </a:pPr>
            <a:r>
              <a:rPr lang="nl-NL" sz="1100" dirty="0"/>
              <a:t>En dat zijn er misschien wel minder dan wij denken. Door de huidige economische voorspoed lijkt het of het allemaal wel meevalt</a:t>
            </a:r>
          </a:p>
          <a:p>
            <a:pPr marL="173302" indent="-173302">
              <a:buClr>
                <a:schemeClr val="dk1"/>
              </a:buClr>
              <a:buSzPct val="25000"/>
              <a:buFont typeface="Arial" panose="020B0604020202020204" pitchFamily="34" charset="0"/>
              <a:buChar char="•"/>
            </a:pPr>
            <a:endParaRPr lang="en"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466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24276">
              <a:defRPr/>
            </a:pPr>
            <a:r>
              <a:rPr lang="nl-NL" baseline="0" dirty="0" smtClean="0"/>
              <a:t>De business moet sturen en de IT moet volgen. Dat lijkt triviaal, maar dat is het niet. En willen is 1, maar kunnen is vaak het grootste probleem. In snel veranderende omstandigheden is het niet voldoende om dingen goed te doen, maar moet je de goede dingen doen. En dat kan alleen de business bepalen.</a:t>
            </a:r>
            <a:endParaRPr lang="nl-NL" dirty="0" smtClean="0"/>
          </a:p>
          <a:p>
            <a:pPr defTabSz="924276">
              <a:defRPr/>
            </a:pPr>
            <a:r>
              <a:rPr lang="nl-NL" dirty="0" smtClean="0"/>
              <a:t>Het bestaande ICT-platform volstaat vaak niet meer en moeten snel aangepast of zelfs getransformeerd worden</a:t>
            </a:r>
          </a:p>
          <a:p>
            <a:r>
              <a:rPr lang="nl-NL" dirty="0" smtClean="0"/>
              <a:t>Het landschap moet op de schop, maar er is geen tijd voor langdurige, geldverslindende projecten.</a:t>
            </a:r>
          </a:p>
          <a:p>
            <a:r>
              <a:rPr lang="nl-NL" dirty="0" smtClean="0"/>
              <a:t>Dus:</a:t>
            </a:r>
            <a:r>
              <a:rPr lang="nl-NL" baseline="0" dirty="0" smtClean="0"/>
              <a:t> gebruiken wat je hebt en daarop aansluiten</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5</a:t>
            </a:fld>
            <a:endParaRPr lang="nl-NL"/>
          </a:p>
        </p:txBody>
      </p:sp>
    </p:spTree>
    <p:extLst>
      <p:ext uri="{BB962C8B-B14F-4D97-AF65-F5344CB8AC3E}">
        <p14:creationId xmlns:p14="http://schemas.microsoft.com/office/powerpoint/2010/main" val="185149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vul je dat nu concreet in? Met</a:t>
            </a:r>
            <a:r>
              <a:rPr lang="nl-NL" baseline="0" dirty="0" smtClean="0"/>
              <a:t> een tool waarmee je de digitale revolutie aankunt. Die tool heeft een naam: OutSystems en die manier van werken noemen wij ‘het nieuwe ontwikkelen’</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6</a:t>
            </a:fld>
            <a:endParaRPr lang="nl-NL"/>
          </a:p>
        </p:txBody>
      </p:sp>
    </p:spTree>
    <p:extLst>
      <p:ext uri="{BB962C8B-B14F-4D97-AF65-F5344CB8AC3E}">
        <p14:creationId xmlns:p14="http://schemas.microsoft.com/office/powerpoint/2010/main" val="330365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Worden ook wel</a:t>
            </a:r>
            <a:r>
              <a:rPr lang="nl-NL" baseline="0" dirty="0" smtClean="0"/>
              <a:t> low-code of </a:t>
            </a:r>
            <a:r>
              <a:rPr lang="nl-NL" baseline="0" dirty="0" err="1" smtClean="0"/>
              <a:t>rapid</a:t>
            </a:r>
            <a:r>
              <a:rPr lang="nl-NL" baseline="0" dirty="0" smtClean="0"/>
              <a:t> </a:t>
            </a:r>
            <a:r>
              <a:rPr lang="nl-NL" baseline="0" dirty="0" err="1" smtClean="0"/>
              <a:t>application</a:t>
            </a:r>
            <a:r>
              <a:rPr lang="nl-NL" baseline="0" dirty="0" smtClean="0"/>
              <a:t> development platforms genoemd</a:t>
            </a:r>
          </a:p>
          <a:p>
            <a:pPr defTabSz="924276"/>
            <a:r>
              <a:rPr lang="nl-NL" dirty="0" smtClean="0">
                <a:sym typeface="Wingdings" panose="05000000000000000000" pitchFamily="2" charset="2"/>
              </a:rPr>
              <a:t>OutSystems is wereldmarktleider</a:t>
            </a:r>
            <a:r>
              <a:rPr lang="nl-NL" baseline="0" dirty="0" smtClean="0">
                <a:sym typeface="Wingdings" panose="05000000000000000000" pitchFamily="2" charset="2"/>
              </a:rPr>
              <a:t> in low-code platforms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7</a:t>
            </a:fld>
            <a:endParaRPr lang="nl-NL"/>
          </a:p>
        </p:txBody>
      </p:sp>
    </p:spTree>
    <p:extLst>
      <p:ext uri="{BB962C8B-B14F-4D97-AF65-F5344CB8AC3E}">
        <p14:creationId xmlns:p14="http://schemas.microsoft.com/office/powerpoint/2010/main" val="243259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Drie soorten toepassingen:</a:t>
            </a:r>
          </a:p>
          <a:p>
            <a:pPr marL="173302" indent="-173302">
              <a:buFont typeface="Arial" panose="020B0604020202020204" pitchFamily="34" charset="0"/>
              <a:buChar char="•"/>
            </a:pPr>
            <a:r>
              <a:rPr lang="nl-NL" dirty="0" smtClean="0"/>
              <a:t>Native mobiele apps (met volledige offline ondersteuning en distributie via de appstores)</a:t>
            </a:r>
          </a:p>
          <a:p>
            <a:pPr marL="173302" indent="-173302">
              <a:buFont typeface="Arial" panose="020B0604020202020204" pitchFamily="34" charset="0"/>
              <a:buChar char="•"/>
            </a:pPr>
            <a:r>
              <a:rPr lang="nl-NL" dirty="0" smtClean="0"/>
              <a:t>Webapplicaties en portals</a:t>
            </a:r>
          </a:p>
          <a:p>
            <a:pPr marL="173302" indent="-173302">
              <a:buFont typeface="Arial" panose="020B0604020202020204" pitchFamily="34" charset="0"/>
              <a:buChar char="•"/>
            </a:pPr>
            <a:r>
              <a:rPr lang="nl-NL" dirty="0" smtClean="0"/>
              <a:t>Interne businessapplicaties </a:t>
            </a:r>
            <a:r>
              <a:rPr lang="nl-NL" dirty="0" smtClean="0">
                <a:sym typeface="Wingdings" panose="05000000000000000000" pitchFamily="2" charset="2"/>
              </a:rPr>
              <a:t> vervangen van vele versnipperde maatwerk applicaties</a:t>
            </a:r>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8</a:t>
            </a:fld>
            <a:endParaRPr lang="nl-NL"/>
          </a:p>
        </p:txBody>
      </p:sp>
    </p:spTree>
    <p:extLst>
      <p:ext uri="{BB962C8B-B14F-4D97-AF65-F5344CB8AC3E}">
        <p14:creationId xmlns:p14="http://schemas.microsoft.com/office/powerpoint/2010/main" val="395542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Twee gezaghebbende onderzoeksbureaus: Gartner en </a:t>
            </a:r>
            <a:r>
              <a:rPr lang="nl-NL" dirty="0" err="1" smtClean="0"/>
              <a:t>Forrester</a:t>
            </a:r>
            <a:r>
              <a:rPr lang="nl-NL" dirty="0" smtClean="0"/>
              <a:t> in de categorie low-code development platforms, dus</a:t>
            </a:r>
            <a:r>
              <a:rPr lang="nl-NL" baseline="0" dirty="0" smtClean="0"/>
              <a:t> meer gericht op web- en business applicaties</a:t>
            </a:r>
            <a:endParaRPr lang="nl-NL" dirty="0"/>
          </a:p>
        </p:txBody>
      </p:sp>
      <p:sp>
        <p:nvSpPr>
          <p:cNvPr id="4" name="Tijdelijke aanduiding voor dianummer 3"/>
          <p:cNvSpPr>
            <a:spLocks noGrp="1"/>
          </p:cNvSpPr>
          <p:nvPr>
            <p:ph type="sldNum" sz="quarter" idx="10"/>
          </p:nvPr>
        </p:nvSpPr>
        <p:spPr/>
        <p:txBody>
          <a:bodyPr/>
          <a:lstStyle/>
          <a:p>
            <a:fld id="{C91FC7A2-478D-4FC7-85C4-5B312A674D36}" type="slidenum">
              <a:rPr lang="nl-NL" smtClean="0"/>
              <a:t>9</a:t>
            </a:fld>
            <a:endParaRPr lang="nl-NL"/>
          </a:p>
        </p:txBody>
      </p:sp>
    </p:spTree>
    <p:extLst>
      <p:ext uri="{BB962C8B-B14F-4D97-AF65-F5344CB8AC3E}">
        <p14:creationId xmlns:p14="http://schemas.microsoft.com/office/powerpoint/2010/main" val="265916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5" name="Tijdelijke aanduiding voor voettekst 4"/>
          <p:cNvSpPr>
            <a:spLocks noGrp="1"/>
          </p:cNvSpPr>
          <p:nvPr>
            <p:ph type="ftr" sz="quarter" idx="11"/>
          </p:nvPr>
        </p:nvSpPr>
        <p:spPr/>
        <p:txBody>
          <a:bodyPr/>
          <a:lstStyle/>
          <a:p>
            <a:r>
              <a:rPr lang="en-US" smtClean="0"/>
              <a:t>'Business at the speed of change'</a:t>
            </a:r>
            <a:endParaRPr lang="nl-NL" dirty="0"/>
          </a:p>
        </p:txBody>
      </p:sp>
      <p:sp>
        <p:nvSpPr>
          <p:cNvPr id="6" name="Tijdelijke aanduiding voor dianummer 5"/>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95082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315200" cy="1325563"/>
          </a:xfr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11"/>
          </p:nvPr>
        </p:nvSpPr>
        <p:spPr/>
        <p:txBody>
          <a:bodyPr/>
          <a:lstStyle/>
          <a:p>
            <a:r>
              <a:rPr lang="en-US" smtClean="0"/>
              <a:t>'Business at the speed of change'</a:t>
            </a:r>
            <a:endParaRPr lang="nl-NL"/>
          </a:p>
        </p:txBody>
      </p:sp>
      <p:sp>
        <p:nvSpPr>
          <p:cNvPr id="6" name="Tijdelijke aanduiding voor dianummer 5"/>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133934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1171073"/>
            <a:ext cx="2628900" cy="5005889"/>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1171073"/>
            <a:ext cx="7734300" cy="500588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11"/>
          </p:nvPr>
        </p:nvSpPr>
        <p:spPr/>
        <p:txBody>
          <a:bodyPr/>
          <a:lstStyle/>
          <a:p>
            <a:r>
              <a:rPr lang="en-US" smtClean="0"/>
              <a:t>'Business at the speed of change'</a:t>
            </a:r>
            <a:endParaRPr lang="nl-NL"/>
          </a:p>
        </p:txBody>
      </p:sp>
      <p:sp>
        <p:nvSpPr>
          <p:cNvPr id="6" name="Tijdelijke aanduiding voor dianummer 5"/>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362631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2429" y="244500"/>
            <a:ext cx="9557999" cy="776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Open Sans"/>
              <a:buNone/>
              <a:defRPr sz="3200" b="1" i="0" u="none" strike="noStrike" cap="none">
                <a:solidFill>
                  <a:srgbClr val="000000"/>
                </a:solidFill>
                <a:latin typeface="Open Sans"/>
                <a:ea typeface="Open Sans"/>
                <a:cs typeface="Open Sans"/>
                <a:sym typeface="Open Sans"/>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endParaRPr/>
          </a:p>
        </p:txBody>
      </p:sp>
      <p:sp>
        <p:nvSpPr>
          <p:cNvPr id="66" name="Shape 66"/>
          <p:cNvSpPr/>
          <p:nvPr/>
        </p:nvSpPr>
        <p:spPr>
          <a:xfrm>
            <a:off x="0" y="-8882"/>
            <a:ext cx="12192000" cy="17599"/>
          </a:xfrm>
          <a:prstGeom prst="rect">
            <a:avLst/>
          </a:prstGeom>
          <a:solidFill>
            <a:srgbClr val="CC2200"/>
          </a:solid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67" b="0" i="0" u="none" strike="noStrike" cap="none">
                <a:solidFill>
                  <a:srgbClr val="000000"/>
                </a:solidFill>
                <a:latin typeface="Arial"/>
                <a:ea typeface="Arial"/>
                <a:cs typeface="Arial"/>
                <a:sym typeface="Arial"/>
              </a:rPr>
              <a:t>  </a:t>
            </a:r>
          </a:p>
        </p:txBody>
      </p:sp>
      <p:sp>
        <p:nvSpPr>
          <p:cNvPr id="67" name="Shape 67"/>
          <p:cNvSpPr txBox="1">
            <a:spLocks noGrp="1"/>
          </p:cNvSpPr>
          <p:nvPr>
            <p:ph type="body" idx="1"/>
          </p:nvPr>
        </p:nvSpPr>
        <p:spPr>
          <a:xfrm>
            <a:off x="312433" y="1254667"/>
            <a:ext cx="11549200" cy="5014800"/>
          </a:xfrm>
          <a:prstGeom prst="rect">
            <a:avLst/>
          </a:prstGeom>
          <a:noFill/>
          <a:ln>
            <a:noFill/>
          </a:ln>
        </p:spPr>
        <p:txBody>
          <a:bodyPr lIns="91425" tIns="91425" rIns="91425" bIns="91425" anchor="t" anchorCtr="0"/>
          <a:lstStyle>
            <a:lvl1pPr marL="0" marR="0" lvl="0"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1pPr>
            <a:lvl2pPr marL="609585" marR="0" lvl="1"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2pPr>
            <a:lvl3pPr marL="1219170" marR="0" lvl="2"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3pPr>
            <a:lvl4pPr marL="1828754" marR="0" lvl="3"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4pPr>
            <a:lvl5pPr marL="2438339" marR="0" lvl="4"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5pPr>
            <a:lvl6pPr marL="3047924" marR="0" lvl="5"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6pPr>
            <a:lvl7pPr marL="3657509" marR="0" lvl="6"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7pPr>
            <a:lvl8pPr marL="4267093" marR="0" lvl="7" indent="270927" algn="l" rtl="0">
              <a:lnSpc>
                <a:spcPct val="150000"/>
              </a:lnSpc>
              <a:spcBef>
                <a:spcPts val="0"/>
              </a:spcBef>
              <a:spcAft>
                <a:spcPts val="0"/>
              </a:spcAft>
              <a:buClr>
                <a:srgbClr val="C20000"/>
              </a:buClr>
              <a:buSzPct val="100000"/>
              <a:buFont typeface="Open Sans"/>
              <a:buChar char="○"/>
              <a:defRPr sz="2133" b="0" i="0" u="none" strike="noStrike" cap="none">
                <a:solidFill>
                  <a:srgbClr val="434343"/>
                </a:solidFill>
                <a:latin typeface="Open Sans"/>
                <a:ea typeface="Open Sans"/>
                <a:cs typeface="Open Sans"/>
                <a:sym typeface="Open Sans"/>
              </a:defRPr>
            </a:lvl8pPr>
            <a:lvl9pPr marL="4876678" marR="0" lvl="8" indent="304792" algn="l" rtl="0">
              <a:lnSpc>
                <a:spcPct val="150000"/>
              </a:lnSpc>
              <a:spcBef>
                <a:spcPts val="0"/>
              </a:spcBef>
              <a:spcAft>
                <a:spcPts val="0"/>
              </a:spcAft>
              <a:buClr>
                <a:srgbClr val="C20000"/>
              </a:buClr>
              <a:buSzPct val="100000"/>
              <a:buFont typeface="Open Sans"/>
              <a:buChar char="■"/>
              <a:defRPr sz="2400" b="0" i="0" u="none" strike="noStrike" cap="none">
                <a:solidFill>
                  <a:srgbClr val="434343"/>
                </a:solidFill>
                <a:latin typeface="Open Sans"/>
                <a:ea typeface="Open Sans"/>
                <a:cs typeface="Open Sans"/>
                <a:sym typeface="Open Sans"/>
              </a:defRPr>
            </a:lvl9pPr>
          </a:lstStyle>
          <a:p>
            <a:endParaRPr/>
          </a:p>
        </p:txBody>
      </p:sp>
      <p:pic>
        <p:nvPicPr>
          <p:cNvPr id="68" name="Shape 68" descr="OS-logo-color_500x108.png"/>
          <p:cNvPicPr preferRelativeResize="0"/>
          <p:nvPr/>
        </p:nvPicPr>
        <p:blipFill rotWithShape="1">
          <a:blip r:embed="rId2">
            <a:alphaModFix/>
          </a:blip>
          <a:srcRect/>
          <a:stretch/>
        </p:blipFill>
        <p:spPr>
          <a:xfrm>
            <a:off x="10208079" y="6425834"/>
            <a:ext cx="1603701" cy="346399"/>
          </a:xfrm>
          <a:prstGeom prst="rect">
            <a:avLst/>
          </a:prstGeom>
          <a:noFill/>
          <a:ln>
            <a:noFill/>
          </a:ln>
        </p:spPr>
      </p:pic>
      <p:sp>
        <p:nvSpPr>
          <p:cNvPr id="69" name="Shape 69"/>
          <p:cNvSpPr/>
          <p:nvPr/>
        </p:nvSpPr>
        <p:spPr>
          <a:xfrm flipH="1">
            <a:off x="442538" y="6583207"/>
            <a:ext cx="17999" cy="102399"/>
          </a:xfrm>
          <a:prstGeom prst="rect">
            <a:avLst/>
          </a:prstGeom>
          <a:solidFill>
            <a:srgbClr val="CC2200"/>
          </a:solid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70" name="Shape 70"/>
          <p:cNvSpPr txBox="1"/>
          <p:nvPr/>
        </p:nvSpPr>
        <p:spPr>
          <a:xfrm>
            <a:off x="401684" y="6520631"/>
            <a:ext cx="385600" cy="232800"/>
          </a:xfrm>
          <a:prstGeom prst="rect">
            <a:avLst/>
          </a:prstGeom>
          <a:no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ADB5B8"/>
              </a:buClr>
              <a:buSzPct val="25000"/>
              <a:buFont typeface="Open Sans"/>
              <a:buNone/>
            </a:pPr>
            <a:fld id="{00000000-1234-1234-1234-123412341234}" type="slidenum">
              <a:rPr lang="en" sz="933" b="0" i="0" u="none" strike="noStrike" cap="none">
                <a:solidFill>
                  <a:srgbClr val="ADB5B8"/>
                </a:solidFill>
                <a:latin typeface="Open Sans"/>
                <a:ea typeface="Open Sans"/>
                <a:cs typeface="Open Sans"/>
                <a:sym typeface="Open Sans"/>
              </a:rPr>
              <a:pPr marL="0" marR="0" lvl="0" indent="0" algn="l" rtl="0">
                <a:lnSpc>
                  <a:spcPct val="100000"/>
                </a:lnSpc>
                <a:spcBef>
                  <a:spcPts val="0"/>
                </a:spcBef>
                <a:spcAft>
                  <a:spcPts val="0"/>
                </a:spcAft>
                <a:buClr>
                  <a:srgbClr val="ADB5B8"/>
                </a:buClr>
                <a:buSzPct val="25000"/>
                <a:buFont typeface="Open Sans"/>
                <a:buNone/>
              </a:pPr>
              <a:t>‹nr.›</a:t>
            </a:fld>
            <a:endParaRPr lang="en" sz="933" b="0" i="0" u="none" strike="noStrike" cap="none">
              <a:solidFill>
                <a:srgbClr val="ADB5B8"/>
              </a:solidFill>
              <a:latin typeface="Open Sans"/>
              <a:ea typeface="Open Sans"/>
              <a:cs typeface="Open Sans"/>
              <a:sym typeface="Open Sans"/>
            </a:endParaRPr>
          </a:p>
        </p:txBody>
      </p:sp>
    </p:spTree>
    <p:extLst>
      <p:ext uri="{BB962C8B-B14F-4D97-AF65-F5344CB8AC3E}">
        <p14:creationId xmlns:p14="http://schemas.microsoft.com/office/powerpoint/2010/main" val="33089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170478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138343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2539726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8EBC609-9BDC-44E4-BD6E-F36ED4F2F055}" type="datetimeFigureOut">
              <a:rPr lang="nl-NL" smtClean="0"/>
              <a:t>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1783206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8EBC609-9BDC-44E4-BD6E-F36ED4F2F055}" type="datetimeFigureOut">
              <a:rPr lang="nl-NL" smtClean="0"/>
              <a:t>7-3-2018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79981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8EBC609-9BDC-44E4-BD6E-F36ED4F2F055}" type="datetimeFigureOut">
              <a:rPr lang="nl-NL" smtClean="0"/>
              <a:t>7-3-2018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1280235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EBC609-9BDC-44E4-BD6E-F36ED4F2F055}" type="datetimeFigureOut">
              <a:rPr lang="nl-NL" smtClean="0"/>
              <a:t>7-3-2018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31660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315200" cy="1325563"/>
          </a:xfrm>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en-US" smtClean="0"/>
              <a:t>'Business at the speed of change'</a:t>
            </a:r>
            <a:endParaRPr lang="nl-NL"/>
          </a:p>
        </p:txBody>
      </p:sp>
      <p:sp>
        <p:nvSpPr>
          <p:cNvPr id="6" name="Tijdelijke aanduiding voor dianummer 5"/>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3399532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8EBC609-9BDC-44E4-BD6E-F36ED4F2F055}" type="datetimeFigureOut">
              <a:rPr lang="nl-NL" smtClean="0"/>
              <a:t>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112215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8EBC609-9BDC-44E4-BD6E-F36ED4F2F055}" type="datetimeFigureOut">
              <a:rPr lang="nl-NL" smtClean="0"/>
              <a:t>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3965604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342189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7B42CD5-E3AB-4FE4-B4C5-D9BF39B37E5A}" type="slidenum">
              <a:rPr lang="nl-NL" smtClean="0"/>
              <a:t>‹nr.›</a:t>
            </a:fld>
            <a:endParaRPr lang="nl-NL"/>
          </a:p>
        </p:txBody>
      </p:sp>
    </p:spTree>
    <p:extLst>
      <p:ext uri="{BB962C8B-B14F-4D97-AF65-F5344CB8AC3E}">
        <p14:creationId xmlns:p14="http://schemas.microsoft.com/office/powerpoint/2010/main" val="383471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5" name="Tijdelijke aanduiding voor voettekst 4"/>
          <p:cNvSpPr>
            <a:spLocks noGrp="1"/>
          </p:cNvSpPr>
          <p:nvPr>
            <p:ph type="ftr" sz="quarter" idx="11"/>
          </p:nvPr>
        </p:nvSpPr>
        <p:spPr/>
        <p:txBody>
          <a:bodyPr/>
          <a:lstStyle/>
          <a:p>
            <a:r>
              <a:rPr lang="en-US" smtClean="0"/>
              <a:t>'Business at the speed of change'</a:t>
            </a:r>
            <a:endParaRPr lang="nl-NL"/>
          </a:p>
        </p:txBody>
      </p:sp>
      <p:sp>
        <p:nvSpPr>
          <p:cNvPr id="6" name="Tijdelijke aanduiding voor dianummer 5"/>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162982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315200" cy="1325563"/>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11"/>
          </p:nvPr>
        </p:nvSpPr>
        <p:spPr/>
        <p:txBody>
          <a:bodyPr/>
          <a:lstStyle/>
          <a:p>
            <a:r>
              <a:rPr lang="en-US" smtClean="0"/>
              <a:t>'Business at the speed of change'</a:t>
            </a:r>
            <a:endParaRPr lang="nl-NL"/>
          </a:p>
        </p:txBody>
      </p:sp>
      <p:sp>
        <p:nvSpPr>
          <p:cNvPr id="7" name="Tijdelijke aanduiding voor dianummer 6"/>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9026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7313612"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7"/>
          <p:cNvSpPr>
            <a:spLocks noGrp="1"/>
          </p:cNvSpPr>
          <p:nvPr>
            <p:ph type="ftr" sz="quarter" idx="11"/>
          </p:nvPr>
        </p:nvSpPr>
        <p:spPr/>
        <p:txBody>
          <a:bodyPr/>
          <a:lstStyle/>
          <a:p>
            <a:r>
              <a:rPr lang="en-US" smtClean="0"/>
              <a:t>'Business at the speed of change'</a:t>
            </a:r>
            <a:endParaRPr lang="nl-NL"/>
          </a:p>
        </p:txBody>
      </p:sp>
      <p:sp>
        <p:nvSpPr>
          <p:cNvPr id="9" name="Tijdelijke aanduiding voor dianummer 8"/>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3466247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315200" cy="1325563"/>
          </a:xfrm>
        </p:spPr>
        <p:txBody>
          <a:bodyPr/>
          <a:lstStyle/>
          <a:p>
            <a:r>
              <a:rPr lang="nl-NL" smtClean="0"/>
              <a:t>Klik om de stijl te bewerken</a:t>
            </a:r>
            <a:endParaRPr lang="nl-NL"/>
          </a:p>
        </p:txBody>
      </p:sp>
      <p:sp>
        <p:nvSpPr>
          <p:cNvPr id="4" name="Tijdelijke aanduiding voor voettekst 3"/>
          <p:cNvSpPr>
            <a:spLocks noGrp="1"/>
          </p:cNvSpPr>
          <p:nvPr>
            <p:ph type="ftr" sz="quarter" idx="11"/>
          </p:nvPr>
        </p:nvSpPr>
        <p:spPr/>
        <p:txBody>
          <a:bodyPr/>
          <a:lstStyle/>
          <a:p>
            <a:r>
              <a:rPr lang="en-US" smtClean="0"/>
              <a:t>'Business at the speed of change'</a:t>
            </a:r>
            <a:endParaRPr lang="nl-NL"/>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39907638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smtClean="0"/>
              <a:t>'Business at the speed of change'</a:t>
            </a:r>
            <a:endParaRPr lang="nl-NL"/>
          </a:p>
        </p:txBody>
      </p:sp>
      <p:sp>
        <p:nvSpPr>
          <p:cNvPr id="4" name="Tijdelijke aanduiding voor dianummer 3"/>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7642970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1147010"/>
            <a:ext cx="6172200" cy="4714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Tijdelijke aanduiding voor voettekst 5"/>
          <p:cNvSpPr>
            <a:spLocks noGrp="1"/>
          </p:cNvSpPr>
          <p:nvPr>
            <p:ph type="ftr" sz="quarter" idx="11"/>
          </p:nvPr>
        </p:nvSpPr>
        <p:spPr/>
        <p:txBody>
          <a:bodyPr/>
          <a:lstStyle/>
          <a:p>
            <a:r>
              <a:rPr lang="en-US" smtClean="0"/>
              <a:t>'Business at the speed of change'</a:t>
            </a:r>
            <a:endParaRPr lang="nl-NL"/>
          </a:p>
        </p:txBody>
      </p:sp>
      <p:sp>
        <p:nvSpPr>
          <p:cNvPr id="7" name="Tijdelijke aanduiding voor dianummer 6"/>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52466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1163053"/>
            <a:ext cx="6172200" cy="4697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6" name="Tijdelijke aanduiding voor voettekst 5"/>
          <p:cNvSpPr>
            <a:spLocks noGrp="1"/>
          </p:cNvSpPr>
          <p:nvPr>
            <p:ph type="ftr" sz="quarter" idx="11"/>
          </p:nvPr>
        </p:nvSpPr>
        <p:spPr/>
        <p:txBody>
          <a:bodyPr/>
          <a:lstStyle/>
          <a:p>
            <a:r>
              <a:rPr lang="en-US" smtClean="0"/>
              <a:t>'Business at the speed of change'</a:t>
            </a:r>
            <a:endParaRPr lang="nl-NL"/>
          </a:p>
        </p:txBody>
      </p:sp>
      <p:sp>
        <p:nvSpPr>
          <p:cNvPr id="7" name="Tijdelijke aanduiding voor dianummer 6"/>
          <p:cNvSpPr>
            <a:spLocks noGrp="1"/>
          </p:cNvSpPr>
          <p:nvPr>
            <p:ph type="sldNum" sz="quarter" idx="12"/>
          </p:nvPr>
        </p:nvSpPr>
        <p:spPr/>
        <p:txBody>
          <a:bodyPr/>
          <a:lstStyle/>
          <a:p>
            <a:fld id="{36BBC4EA-BF09-4C1F-8EB6-13D44B4998D3}" type="slidenum">
              <a:rPr lang="nl-NL" smtClean="0"/>
              <a:t>‹nr.›</a:t>
            </a:fld>
            <a:endParaRPr lang="nl-NL"/>
          </a:p>
        </p:txBody>
      </p:sp>
    </p:spTree>
    <p:extLst>
      <p:ext uri="{BB962C8B-B14F-4D97-AF65-F5344CB8AC3E}">
        <p14:creationId xmlns:p14="http://schemas.microsoft.com/office/powerpoint/2010/main" val="379640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6966284"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'Business at the speed of change'</a:t>
            </a:r>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BC4EA-BF09-4C1F-8EB6-13D44B4998D3}" type="slidenum">
              <a:rPr lang="nl-NL" smtClean="0"/>
              <a:t>‹nr.›</a:t>
            </a:fld>
            <a:endParaRPr lang="nl-NL"/>
          </a:p>
        </p:txBody>
      </p:sp>
      <p:pic>
        <p:nvPicPr>
          <p:cNvPr id="4" name="Afbeelding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53400" y="0"/>
            <a:ext cx="4104000" cy="912520"/>
          </a:xfrm>
          <a:prstGeom prst="rect">
            <a:avLst/>
          </a:prstGeom>
        </p:spPr>
      </p:pic>
    </p:spTree>
    <p:extLst>
      <p:ext uri="{BB962C8B-B14F-4D97-AF65-F5344CB8AC3E}">
        <p14:creationId xmlns:p14="http://schemas.microsoft.com/office/powerpoint/2010/main" val="39050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BC609-9BDC-44E4-BD6E-F36ED4F2F055}" type="datetimeFigureOut">
              <a:rPr lang="nl-NL" smtClean="0"/>
              <a:t>7-3-2018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42CD5-E3AB-4FE4-B4C5-D9BF39B37E5A}" type="slidenum">
              <a:rPr lang="nl-NL" smtClean="0"/>
              <a:t>‹nr.›</a:t>
            </a:fld>
            <a:endParaRPr lang="nl-NL"/>
          </a:p>
        </p:txBody>
      </p:sp>
    </p:spTree>
    <p:extLst>
      <p:ext uri="{BB962C8B-B14F-4D97-AF65-F5344CB8AC3E}">
        <p14:creationId xmlns:p14="http://schemas.microsoft.com/office/powerpoint/2010/main" val="1419855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hyperlink" Target="http://www.outsystem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999" y="2007108"/>
            <a:ext cx="9360000" cy="1951749"/>
          </a:xfrm>
          <a:prstGeom prst="rect">
            <a:avLst/>
          </a:prstGeom>
        </p:spPr>
      </p:pic>
      <p:sp>
        <p:nvSpPr>
          <p:cNvPr id="3" name="Tekstvak 2"/>
          <p:cNvSpPr txBox="1"/>
          <p:nvPr/>
        </p:nvSpPr>
        <p:spPr>
          <a:xfrm>
            <a:off x="2552882" y="5060373"/>
            <a:ext cx="7086235" cy="707886"/>
          </a:xfrm>
          <a:prstGeom prst="rect">
            <a:avLst/>
          </a:prstGeom>
          <a:noFill/>
        </p:spPr>
        <p:txBody>
          <a:bodyPr wrap="none" rtlCol="0">
            <a:spAutoFit/>
          </a:bodyPr>
          <a:lstStyle/>
          <a:p>
            <a:r>
              <a:rPr lang="nl-NL" sz="4000" dirty="0" smtClean="0">
                <a:solidFill>
                  <a:srgbClr val="E3011B"/>
                </a:solidFill>
              </a:rPr>
              <a:t>‘Business at </a:t>
            </a:r>
            <a:r>
              <a:rPr lang="nl-NL" sz="4000" dirty="0" err="1" smtClean="0">
                <a:solidFill>
                  <a:srgbClr val="E3011B"/>
                </a:solidFill>
              </a:rPr>
              <a:t>the</a:t>
            </a:r>
            <a:r>
              <a:rPr lang="nl-NL" sz="4000" dirty="0" smtClean="0">
                <a:solidFill>
                  <a:srgbClr val="E3011B"/>
                </a:solidFill>
              </a:rPr>
              <a:t> speed of change’</a:t>
            </a:r>
            <a:endParaRPr lang="nl-NL" sz="4000" dirty="0">
              <a:solidFill>
                <a:srgbClr val="E3011B"/>
              </a:solidFill>
            </a:endParaRPr>
          </a:p>
        </p:txBody>
      </p:sp>
    </p:spTree>
    <p:extLst>
      <p:ext uri="{BB962C8B-B14F-4D97-AF65-F5344CB8AC3E}">
        <p14:creationId xmlns:p14="http://schemas.microsoft.com/office/powerpoint/2010/main" val="370991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3" name="Tijdelijke aanduiding voor dianummer 2"/>
          <p:cNvSpPr>
            <a:spLocks noGrp="1"/>
          </p:cNvSpPr>
          <p:nvPr>
            <p:ph type="sldNum" sz="quarter" idx="12"/>
          </p:nvPr>
        </p:nvSpPr>
        <p:spPr/>
        <p:txBody>
          <a:bodyPr/>
          <a:lstStyle/>
          <a:p>
            <a:fld id="{36BBC4EA-BF09-4C1F-8EB6-13D44B4998D3}" type="slidenum">
              <a:rPr lang="nl-NL" smtClean="0"/>
              <a:t>10</a:t>
            </a:fld>
            <a:endParaRPr lang="nl-NL"/>
          </a:p>
        </p:txBody>
      </p:sp>
      <p:pic>
        <p:nvPicPr>
          <p:cNvPr id="4" name="Shape 671"/>
          <p:cNvPicPr preferRelativeResize="0"/>
          <p:nvPr/>
        </p:nvPicPr>
        <p:blipFill>
          <a:blip r:embed="rId3">
            <a:alphaModFix/>
          </a:blip>
          <a:stretch>
            <a:fillRect/>
          </a:stretch>
        </p:blipFill>
        <p:spPr>
          <a:xfrm>
            <a:off x="6646580" y="1648244"/>
            <a:ext cx="4948226" cy="4365098"/>
          </a:xfrm>
          <a:prstGeom prst="rect">
            <a:avLst/>
          </a:prstGeom>
          <a:noFill/>
          <a:ln>
            <a:noFill/>
          </a:ln>
        </p:spPr>
      </p:pic>
      <p:pic>
        <p:nvPicPr>
          <p:cNvPr id="5" name="Shape 672"/>
          <p:cNvPicPr preferRelativeResize="0"/>
          <p:nvPr/>
        </p:nvPicPr>
        <p:blipFill>
          <a:blip r:embed="rId4">
            <a:alphaModFix/>
          </a:blip>
          <a:stretch>
            <a:fillRect/>
          </a:stretch>
        </p:blipFill>
        <p:spPr>
          <a:xfrm>
            <a:off x="364023" y="1370956"/>
            <a:ext cx="5612631" cy="4985394"/>
          </a:xfrm>
          <a:prstGeom prst="rect">
            <a:avLst/>
          </a:prstGeom>
          <a:noFill/>
          <a:ln>
            <a:noFill/>
          </a:ln>
        </p:spPr>
      </p:pic>
      <p:sp>
        <p:nvSpPr>
          <p:cNvPr id="6" name="Shape 673"/>
          <p:cNvSpPr/>
          <p:nvPr/>
        </p:nvSpPr>
        <p:spPr>
          <a:xfrm>
            <a:off x="1619710" y="978120"/>
            <a:ext cx="3856684" cy="327116"/>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Open Sans"/>
              <a:buNone/>
            </a:pPr>
            <a:r>
              <a:rPr lang="en" sz="1050" b="0" i="0" u="none" strike="noStrike" cap="none" dirty="0">
                <a:solidFill>
                  <a:schemeClr val="dk1"/>
                </a:solidFill>
                <a:latin typeface="Open Sans"/>
                <a:ea typeface="Open Sans"/>
                <a:cs typeface="Open Sans"/>
                <a:sym typeface="Open Sans"/>
              </a:rPr>
              <a:t>Forrester Wave™: Mobile Low-Code Development Platforms, Q</a:t>
            </a:r>
            <a:r>
              <a:rPr lang="en" sz="1050" dirty="0">
                <a:solidFill>
                  <a:schemeClr val="dk1"/>
                </a:solidFill>
                <a:latin typeface="Open Sans"/>
                <a:ea typeface="Open Sans"/>
                <a:cs typeface="Open Sans"/>
                <a:sym typeface="Open Sans"/>
              </a:rPr>
              <a:t>1</a:t>
            </a:r>
            <a:r>
              <a:rPr lang="en" sz="1050" b="0" i="0" u="none" strike="noStrike" cap="none" dirty="0">
                <a:solidFill>
                  <a:schemeClr val="dk1"/>
                </a:solidFill>
                <a:latin typeface="Open Sans"/>
                <a:ea typeface="Open Sans"/>
                <a:cs typeface="Open Sans"/>
                <a:sym typeface="Open Sans"/>
              </a:rPr>
              <a:t> 201</a:t>
            </a:r>
            <a:r>
              <a:rPr lang="en" sz="1050" dirty="0">
                <a:solidFill>
                  <a:schemeClr val="dk1"/>
                </a:solidFill>
                <a:latin typeface="Open Sans"/>
                <a:ea typeface="Open Sans"/>
                <a:cs typeface="Open Sans"/>
                <a:sym typeface="Open Sans"/>
              </a:rPr>
              <a:t>7</a:t>
            </a:r>
          </a:p>
        </p:txBody>
      </p:sp>
      <p:sp>
        <p:nvSpPr>
          <p:cNvPr id="7" name="Shape 674"/>
          <p:cNvSpPr/>
          <p:nvPr/>
        </p:nvSpPr>
        <p:spPr>
          <a:xfrm>
            <a:off x="6747473" y="978120"/>
            <a:ext cx="4746441" cy="327116"/>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Open Sans"/>
              <a:buNone/>
            </a:pPr>
            <a:r>
              <a:rPr lang="en" sz="1050" b="0" i="0" u="none" strike="noStrike" cap="none" dirty="0">
                <a:solidFill>
                  <a:schemeClr val="dk1"/>
                </a:solidFill>
                <a:latin typeface="Open Sans"/>
                <a:ea typeface="Open Sans"/>
                <a:cs typeface="Open Sans"/>
                <a:sym typeface="Open Sans"/>
              </a:rPr>
              <a:t>201</a:t>
            </a:r>
            <a:r>
              <a:rPr lang="en" sz="1050" dirty="0">
                <a:solidFill>
                  <a:schemeClr val="dk1"/>
                </a:solidFill>
                <a:latin typeface="Open Sans"/>
                <a:ea typeface="Open Sans"/>
                <a:cs typeface="Open Sans"/>
                <a:sym typeface="Open Sans"/>
              </a:rPr>
              <a:t>7</a:t>
            </a:r>
            <a:r>
              <a:rPr lang="en" sz="1050" b="0" i="0" u="none" strike="noStrike" cap="none" dirty="0">
                <a:solidFill>
                  <a:schemeClr val="dk1"/>
                </a:solidFill>
                <a:latin typeface="Open Sans"/>
                <a:ea typeface="Open Sans"/>
                <a:cs typeface="Open Sans"/>
                <a:sym typeface="Open Sans"/>
              </a:rPr>
              <a:t> Gartner Magic Quadrant for the Mobile Application Development Platforms</a:t>
            </a:r>
          </a:p>
        </p:txBody>
      </p:sp>
      <p:pic>
        <p:nvPicPr>
          <p:cNvPr id="9" name="Shape 676"/>
          <p:cNvPicPr preferRelativeResize="0"/>
          <p:nvPr/>
        </p:nvPicPr>
        <p:blipFill rotWithShape="1">
          <a:blip r:embed="rId5">
            <a:alphaModFix/>
          </a:blip>
          <a:srcRect l="29153"/>
          <a:stretch/>
        </p:blipFill>
        <p:spPr>
          <a:xfrm rot="1917006">
            <a:off x="6103740" y="2088905"/>
            <a:ext cx="698199" cy="680193"/>
          </a:xfrm>
          <a:prstGeom prst="rect">
            <a:avLst/>
          </a:prstGeom>
          <a:noFill/>
          <a:ln>
            <a:noFill/>
          </a:ln>
        </p:spPr>
      </p:pic>
      <p:pic>
        <p:nvPicPr>
          <p:cNvPr id="10" name="Shape 677"/>
          <p:cNvPicPr preferRelativeResize="0"/>
          <p:nvPr/>
        </p:nvPicPr>
        <p:blipFill rotWithShape="1">
          <a:blip r:embed="rId5">
            <a:alphaModFix/>
          </a:blip>
          <a:srcRect l="29153"/>
          <a:stretch/>
        </p:blipFill>
        <p:spPr>
          <a:xfrm rot="285914" flipH="1">
            <a:off x="9256958" y="1983515"/>
            <a:ext cx="698197" cy="680193"/>
          </a:xfrm>
          <a:prstGeom prst="rect">
            <a:avLst/>
          </a:prstGeom>
          <a:noFill/>
          <a:ln>
            <a:noFill/>
          </a:ln>
        </p:spPr>
      </p:pic>
    </p:spTree>
    <p:extLst>
      <p:ext uri="{BB962C8B-B14F-4D97-AF65-F5344CB8AC3E}">
        <p14:creationId xmlns:p14="http://schemas.microsoft.com/office/powerpoint/2010/main" val="177858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nieuwe ontwikkelen</a:t>
            </a:r>
            <a:endParaRPr lang="nl-NL" dirty="0"/>
          </a:p>
        </p:txBody>
      </p:sp>
      <p:sp>
        <p:nvSpPr>
          <p:cNvPr id="3" name="Tijdelijke aanduiding voor inhoud 2"/>
          <p:cNvSpPr>
            <a:spLocks noGrp="1"/>
          </p:cNvSpPr>
          <p:nvPr>
            <p:ph idx="1"/>
          </p:nvPr>
        </p:nvSpPr>
        <p:spPr/>
        <p:txBody>
          <a:bodyPr/>
          <a:lstStyle/>
          <a:p>
            <a:r>
              <a:rPr lang="nl-NL" dirty="0"/>
              <a:t>Intensief samenwerken </a:t>
            </a:r>
            <a:br>
              <a:rPr lang="nl-NL" dirty="0"/>
            </a:br>
            <a:r>
              <a:rPr lang="nl-NL" dirty="0"/>
              <a:t>met de business</a:t>
            </a:r>
          </a:p>
          <a:p>
            <a:r>
              <a:rPr lang="nl-NL" dirty="0" smtClean="0"/>
              <a:t>4 tot 8 keer sneller</a:t>
            </a:r>
          </a:p>
          <a:p>
            <a:r>
              <a:rPr lang="nl-NL" dirty="0" smtClean="0"/>
              <a:t>Prototype </a:t>
            </a:r>
            <a:r>
              <a:rPr lang="nl-NL" dirty="0" err="1" smtClean="0"/>
              <a:t>driven</a:t>
            </a:r>
            <a:endParaRPr lang="nl-NL" dirty="0" smtClean="0"/>
          </a:p>
          <a:p>
            <a:r>
              <a:rPr lang="nl-NL" dirty="0" smtClean="0"/>
              <a:t>Experimenteren</a:t>
            </a:r>
          </a:p>
          <a:p>
            <a:r>
              <a:rPr lang="nl-NL" dirty="0" smtClean="0"/>
              <a:t>Kleine projecten, kleine teams</a:t>
            </a:r>
          </a:p>
          <a:p>
            <a:r>
              <a:rPr lang="nl-NL" dirty="0" err="1" smtClean="0"/>
              <a:t>Continuous</a:t>
            </a:r>
            <a:r>
              <a:rPr lang="nl-NL" dirty="0" smtClean="0"/>
              <a:t> delivery</a:t>
            </a:r>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11</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25625"/>
            <a:ext cx="5553110" cy="3973945"/>
          </a:xfrm>
          <a:prstGeom prst="rect">
            <a:avLst/>
          </a:prstGeom>
        </p:spPr>
      </p:pic>
    </p:spTree>
    <p:extLst>
      <p:ext uri="{BB962C8B-B14F-4D97-AF65-F5344CB8AC3E}">
        <p14:creationId xmlns:p14="http://schemas.microsoft.com/office/powerpoint/2010/main" val="28270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1173691" cy="1325563"/>
          </a:xfrm>
        </p:spPr>
        <p:txBody>
          <a:bodyPr anchor="b"/>
          <a:lstStyle/>
          <a:p>
            <a:r>
              <a:rPr lang="nl-NL" dirty="0" smtClean="0"/>
              <a:t>Wanneer is OutSystems interessant?</a:t>
            </a:r>
            <a:endParaRPr lang="nl-NL" dirty="0"/>
          </a:p>
        </p:txBody>
      </p:sp>
      <p:sp>
        <p:nvSpPr>
          <p:cNvPr id="3" name="Tijdelijke aanduiding voor inhoud 2"/>
          <p:cNvSpPr>
            <a:spLocks noGrp="1"/>
          </p:cNvSpPr>
          <p:nvPr>
            <p:ph idx="1"/>
          </p:nvPr>
        </p:nvSpPr>
        <p:spPr/>
        <p:txBody>
          <a:bodyPr>
            <a:normAutofit/>
          </a:bodyPr>
          <a:lstStyle/>
          <a:p>
            <a:r>
              <a:rPr lang="nl-NL" dirty="0"/>
              <a:t>Wanneer snelheid (korte time-</a:t>
            </a:r>
            <a:r>
              <a:rPr lang="nl-NL" dirty="0" err="1"/>
              <a:t>to</a:t>
            </a:r>
            <a:r>
              <a:rPr lang="nl-NL" dirty="0"/>
              <a:t>-market) belangrijk is</a:t>
            </a:r>
          </a:p>
          <a:p>
            <a:r>
              <a:rPr lang="nl-NL" dirty="0"/>
              <a:t>Bij alle mobiele </a:t>
            </a:r>
            <a:r>
              <a:rPr lang="nl-NL" dirty="0" smtClean="0"/>
              <a:t>apps</a:t>
            </a:r>
          </a:p>
          <a:p>
            <a:r>
              <a:rPr lang="nl-NL" dirty="0" smtClean="0"/>
              <a:t>In een dynamische omgeving</a:t>
            </a:r>
          </a:p>
          <a:p>
            <a:r>
              <a:rPr lang="nl-NL" dirty="0" smtClean="0"/>
              <a:t>Als je wilt voortborduren op wat je hebt</a:t>
            </a:r>
            <a:br>
              <a:rPr lang="nl-NL" dirty="0" smtClean="0"/>
            </a:br>
            <a:r>
              <a:rPr lang="nl-NL" dirty="0" smtClean="0"/>
              <a:t>en er gekoppeld moet worden</a:t>
            </a:r>
          </a:p>
          <a:p>
            <a:r>
              <a:rPr lang="nl-NL" dirty="0" smtClean="0"/>
              <a:t>Bij een positieve ROI?</a:t>
            </a:r>
          </a:p>
          <a:p>
            <a:r>
              <a:rPr lang="nl-NL" dirty="0" smtClean="0"/>
              <a:t>Strategische </a:t>
            </a:r>
            <a:r>
              <a:rPr lang="nl-NL" dirty="0"/>
              <a:t>keuze voor een standaard </a:t>
            </a:r>
            <a:r>
              <a:rPr lang="nl-NL" dirty="0" smtClean="0"/>
              <a:t/>
            </a:r>
            <a:br>
              <a:rPr lang="nl-NL" dirty="0" smtClean="0"/>
            </a:br>
            <a:r>
              <a:rPr lang="nl-NL" dirty="0" smtClean="0"/>
              <a:t>ontwikkelplatform </a:t>
            </a:r>
            <a:endParaRPr lang="nl-NL" dirty="0"/>
          </a:p>
          <a:p>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12</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963" y="2396382"/>
            <a:ext cx="2333625" cy="4142530"/>
          </a:xfrm>
          <a:prstGeom prst="rect">
            <a:avLst/>
          </a:prstGeom>
        </p:spPr>
      </p:pic>
    </p:spTree>
    <p:extLst>
      <p:ext uri="{BB962C8B-B14F-4D97-AF65-F5344CB8AC3E}">
        <p14:creationId xmlns:p14="http://schemas.microsoft.com/office/powerpoint/2010/main" val="25448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VAARD?</a:t>
            </a:r>
            <a:endParaRPr lang="nl-NL" dirty="0"/>
          </a:p>
        </p:txBody>
      </p:sp>
      <p:sp>
        <p:nvSpPr>
          <p:cNvPr id="3" name="Tijdelijke aanduiding voor inhoud 2"/>
          <p:cNvSpPr>
            <a:spLocks noGrp="1"/>
          </p:cNvSpPr>
          <p:nvPr>
            <p:ph idx="1"/>
          </p:nvPr>
        </p:nvSpPr>
        <p:spPr/>
        <p:txBody>
          <a:bodyPr>
            <a:normAutofit/>
          </a:bodyPr>
          <a:lstStyle/>
          <a:p>
            <a:r>
              <a:rPr lang="nl-NL" dirty="0"/>
              <a:t>Dochter van VAA ICT Consultancy</a:t>
            </a:r>
          </a:p>
          <a:p>
            <a:r>
              <a:rPr lang="nl-NL" dirty="0"/>
              <a:t>VAA </a:t>
            </a:r>
            <a:r>
              <a:rPr lang="nl-NL" u="sng" dirty="0"/>
              <a:t>R</a:t>
            </a:r>
            <a:r>
              <a:rPr lang="nl-NL" dirty="0"/>
              <a:t>apid </a:t>
            </a:r>
            <a:r>
              <a:rPr lang="nl-NL" u="sng" dirty="0"/>
              <a:t>D</a:t>
            </a:r>
            <a:r>
              <a:rPr lang="nl-NL" dirty="0"/>
              <a:t>evelopment</a:t>
            </a:r>
          </a:p>
          <a:p>
            <a:r>
              <a:rPr lang="nl-NL" dirty="0"/>
              <a:t>Gespecialiseerd OutSystems </a:t>
            </a:r>
            <a:r>
              <a:rPr lang="nl-NL" dirty="0" smtClean="0"/>
              <a:t>partner voor de </a:t>
            </a:r>
            <a:r>
              <a:rPr lang="nl-NL" dirty="0" err="1" smtClean="0"/>
              <a:t>Agri</a:t>
            </a:r>
            <a:r>
              <a:rPr lang="nl-NL" dirty="0" smtClean="0"/>
              <a:t>/Food sector</a:t>
            </a:r>
            <a:endParaRPr lang="nl-NL" dirty="0"/>
          </a:p>
          <a:p>
            <a:r>
              <a:rPr lang="nl-NL" dirty="0" smtClean="0"/>
              <a:t>Missie:</a:t>
            </a:r>
            <a:br>
              <a:rPr lang="nl-NL" dirty="0" smtClean="0"/>
            </a:br>
            <a:endParaRPr lang="nl-NL" dirty="0" smtClean="0"/>
          </a:p>
          <a:p>
            <a:pPr marL="0" indent="0" algn="ctr">
              <a:buNone/>
            </a:pPr>
            <a:r>
              <a:rPr lang="nl-NL" sz="3600" dirty="0" smtClean="0">
                <a:solidFill>
                  <a:srgbClr val="E3011B"/>
                </a:solidFill>
              </a:rPr>
              <a:t>“organisaties helpen sneller in te spelen </a:t>
            </a:r>
          </a:p>
          <a:p>
            <a:pPr marL="0" indent="0" algn="ctr">
              <a:buNone/>
            </a:pPr>
            <a:r>
              <a:rPr lang="nl-NL" sz="3600" dirty="0" smtClean="0">
                <a:solidFill>
                  <a:srgbClr val="E3011B"/>
                </a:solidFill>
              </a:rPr>
              <a:t>op veranderingen door middel van software”</a:t>
            </a:r>
            <a:br>
              <a:rPr lang="nl-NL" sz="3600" dirty="0" smtClean="0">
                <a:solidFill>
                  <a:srgbClr val="E3011B"/>
                </a:solidFill>
              </a:rPr>
            </a:br>
            <a:endParaRPr lang="nl-NL" sz="3600" dirty="0" smtClean="0">
              <a:solidFill>
                <a:srgbClr val="E3011B"/>
              </a:solidFill>
            </a:endParaRPr>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13</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33101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Referenties</a:t>
            </a:r>
            <a:endParaRPr lang="nl-NL" dirty="0"/>
          </a:p>
        </p:txBody>
      </p:sp>
      <p:pic>
        <p:nvPicPr>
          <p:cNvPr id="8" name="Tijdelijke aanduiding voor inhou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72242" y="4607695"/>
            <a:ext cx="2520000" cy="1732500"/>
          </a:xfrm>
        </p:spPr>
      </p:pic>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14</a:t>
            </a:fld>
            <a:endParaRPr lang="nl-NL"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269" y="2029661"/>
            <a:ext cx="2520000" cy="1732500"/>
          </a:xfrm>
          <a:prstGeom prst="rect">
            <a:avLst/>
          </a:prstGeom>
        </p:spPr>
      </p:pic>
      <p:pic>
        <p:nvPicPr>
          <p:cNvPr id="14" name="Afbeelding 13"/>
          <p:cNvPicPr>
            <a:picLocks noChangeAspect="1"/>
          </p:cNvPicPr>
          <p:nvPr/>
        </p:nvPicPr>
        <p:blipFill rotWithShape="1">
          <a:blip r:embed="rId6" cstate="print">
            <a:extLst>
              <a:ext uri="{28A0092B-C50C-407E-A947-70E740481C1C}">
                <a14:useLocalDpi xmlns:a14="http://schemas.microsoft.com/office/drawing/2010/main" val="0"/>
              </a:ext>
            </a:extLst>
          </a:blip>
          <a:srcRect t="37836" b="43379"/>
          <a:stretch/>
        </p:blipFill>
        <p:spPr>
          <a:xfrm>
            <a:off x="4279973" y="1382376"/>
            <a:ext cx="3600000" cy="676276"/>
          </a:xfrm>
          <a:prstGeom prst="rect">
            <a:avLst/>
          </a:prstGeom>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8794" y="3523756"/>
            <a:ext cx="3600000" cy="755969"/>
          </a:xfrm>
          <a:prstGeom prst="rect">
            <a:avLst/>
          </a:prstGeom>
        </p:spPr>
      </p:pic>
      <p:sp>
        <p:nvSpPr>
          <p:cNvPr id="7" name="Ovaal bijschrift 6"/>
          <p:cNvSpPr/>
          <p:nvPr/>
        </p:nvSpPr>
        <p:spPr>
          <a:xfrm>
            <a:off x="6022598" y="2184341"/>
            <a:ext cx="1857375" cy="859649"/>
          </a:xfrm>
          <a:prstGeom prst="wedgeEllipseCallout">
            <a:avLst>
              <a:gd name="adj1" fmla="val -40193"/>
              <a:gd name="adj2" fmla="val -75699"/>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Fosfaatreductie monitor</a:t>
            </a:r>
            <a:endParaRPr lang="nl-NL" sz="1200" dirty="0"/>
          </a:p>
        </p:txBody>
      </p:sp>
      <p:sp>
        <p:nvSpPr>
          <p:cNvPr id="16" name="Ovaal bijschrift 15"/>
          <p:cNvSpPr/>
          <p:nvPr/>
        </p:nvSpPr>
        <p:spPr>
          <a:xfrm>
            <a:off x="6648863" y="3956911"/>
            <a:ext cx="2305049" cy="1118787"/>
          </a:xfrm>
          <a:prstGeom prst="wedgeEllipseCallout">
            <a:avLst>
              <a:gd name="adj1" fmla="val 52527"/>
              <a:gd name="adj2" fmla="val 72133"/>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Klanten </a:t>
            </a:r>
            <a:r>
              <a:rPr lang="nl-NL" sz="1200" dirty="0" err="1" smtClean="0"/>
              <a:t>ontzorgen</a:t>
            </a:r>
            <a:r>
              <a:rPr lang="nl-NL" sz="1200" dirty="0" smtClean="0"/>
              <a:t>;</a:t>
            </a:r>
          </a:p>
          <a:p>
            <a:pPr algn="ctr"/>
            <a:r>
              <a:rPr lang="nl-NL" sz="1200" dirty="0" err="1" smtClean="0"/>
              <a:t>BiedOptimaal</a:t>
            </a:r>
            <a:r>
              <a:rPr lang="nl-NL" sz="1200" dirty="0" smtClean="0"/>
              <a:t> </a:t>
            </a:r>
          </a:p>
          <a:p>
            <a:pPr algn="ctr"/>
            <a:r>
              <a:rPr lang="nl-NL" sz="1200" dirty="0" smtClean="0"/>
              <a:t>(big data)</a:t>
            </a:r>
            <a:endParaRPr lang="nl-NL" sz="1200" dirty="0"/>
          </a:p>
        </p:txBody>
      </p:sp>
      <p:sp>
        <p:nvSpPr>
          <p:cNvPr id="18" name="Ovaal bijschrift 17"/>
          <p:cNvSpPr/>
          <p:nvPr/>
        </p:nvSpPr>
        <p:spPr>
          <a:xfrm>
            <a:off x="9514050" y="3332337"/>
            <a:ext cx="2152330" cy="859649"/>
          </a:xfrm>
          <a:prstGeom prst="wedgeEllipseCallout">
            <a:avLst>
              <a:gd name="adj1" fmla="val -23611"/>
              <a:gd name="adj2" fmla="val -76002"/>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Webapplicatie voor (nieuwe) leden</a:t>
            </a:r>
            <a:endParaRPr lang="nl-NL" sz="1200" dirty="0"/>
          </a:p>
        </p:txBody>
      </p:sp>
      <p:sp>
        <p:nvSpPr>
          <p:cNvPr id="19" name="Ovaal bijschrift 18"/>
          <p:cNvSpPr/>
          <p:nvPr/>
        </p:nvSpPr>
        <p:spPr>
          <a:xfrm>
            <a:off x="123825" y="3343276"/>
            <a:ext cx="2014536" cy="876942"/>
          </a:xfrm>
          <a:prstGeom prst="wedgeEllipseCallout">
            <a:avLst>
              <a:gd name="adj1" fmla="val 73747"/>
              <a:gd name="adj2" fmla="val 15006"/>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Order app pilot</a:t>
            </a:r>
            <a:endParaRPr lang="nl-NL" sz="1200" dirty="0"/>
          </a:p>
        </p:txBody>
      </p:sp>
      <p:sp>
        <p:nvSpPr>
          <p:cNvPr id="20" name="Ovaal bijschrift 19"/>
          <p:cNvSpPr/>
          <p:nvPr/>
        </p:nvSpPr>
        <p:spPr>
          <a:xfrm>
            <a:off x="1210321" y="1512582"/>
            <a:ext cx="2171512" cy="714526"/>
          </a:xfrm>
          <a:prstGeom prst="wedgeEllipseCallout">
            <a:avLst>
              <a:gd name="adj1" fmla="val 48645"/>
              <a:gd name="adj2" fmla="val 77643"/>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Gewasbescherming app</a:t>
            </a:r>
          </a:p>
        </p:txBody>
      </p:sp>
      <p:sp>
        <p:nvSpPr>
          <p:cNvPr id="21" name="Ovaal bijschrift 20"/>
          <p:cNvSpPr/>
          <p:nvPr/>
        </p:nvSpPr>
        <p:spPr>
          <a:xfrm>
            <a:off x="3955244" y="5196439"/>
            <a:ext cx="2012462" cy="923034"/>
          </a:xfrm>
          <a:prstGeom prst="wedgeEllipseCallout">
            <a:avLst>
              <a:gd name="adj1" fmla="val -66332"/>
              <a:gd name="adj2" fmla="val -65412"/>
            </a:avLst>
          </a:prstGeom>
          <a:solidFill>
            <a:srgbClr val="E30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Native offline app</a:t>
            </a:r>
          </a:p>
          <a:p>
            <a:pPr algn="ctr"/>
            <a:r>
              <a:rPr lang="nl-NL" sz="1200" dirty="0" smtClean="0"/>
              <a:t>Nieuwe bestelsite</a:t>
            </a:r>
          </a:p>
          <a:p>
            <a:pPr algn="ctr"/>
            <a:r>
              <a:rPr lang="nl-NL" sz="1200" dirty="0" smtClean="0"/>
              <a:t>AS/400 koppeling</a:t>
            </a:r>
            <a:endParaRPr lang="nl-NL" sz="1200" dirty="0"/>
          </a:p>
        </p:txBody>
      </p:sp>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526" y="4516305"/>
            <a:ext cx="3192914" cy="1026796"/>
          </a:xfrm>
          <a:prstGeom prst="rect">
            <a:avLst/>
          </a:prstGeom>
        </p:spPr>
      </p:pic>
      <p:pic>
        <p:nvPicPr>
          <p:cNvPr id="22" name="Afbeelding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2061" y="1522893"/>
            <a:ext cx="2900363" cy="1540950"/>
          </a:xfrm>
          <a:prstGeom prst="rect">
            <a:avLst/>
          </a:prstGeom>
        </p:spPr>
      </p:pic>
    </p:spTree>
    <p:extLst>
      <p:ext uri="{BB962C8B-B14F-4D97-AF65-F5344CB8AC3E}">
        <p14:creationId xmlns:p14="http://schemas.microsoft.com/office/powerpoint/2010/main" val="34656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 mee te nemen</a:t>
            </a:r>
            <a:endParaRPr lang="nl-NL" dirty="0"/>
          </a:p>
        </p:txBody>
      </p:sp>
      <p:sp>
        <p:nvSpPr>
          <p:cNvPr id="3" name="Tijdelijke aanduiding voor inhoud 2"/>
          <p:cNvSpPr>
            <a:spLocks noGrp="1"/>
          </p:cNvSpPr>
          <p:nvPr>
            <p:ph idx="1"/>
          </p:nvPr>
        </p:nvSpPr>
        <p:spPr/>
        <p:txBody>
          <a:bodyPr>
            <a:normAutofit/>
          </a:bodyPr>
          <a:lstStyle/>
          <a:p>
            <a:r>
              <a:rPr lang="nl-NL" dirty="0" smtClean="0"/>
              <a:t>Technologische ontwikkeling = software ontwikkeling</a:t>
            </a:r>
          </a:p>
          <a:p>
            <a:r>
              <a:rPr lang="nl-NL" dirty="0" smtClean="0"/>
              <a:t>OutSystems = een fantastisch platform</a:t>
            </a:r>
          </a:p>
          <a:p>
            <a:r>
              <a:rPr lang="nl-NL" dirty="0" smtClean="0"/>
              <a:t>Strategische keuze voor een standaard ontwikkelplatform</a:t>
            </a:r>
          </a:p>
          <a:p>
            <a:endParaRPr lang="nl-NL" dirty="0"/>
          </a:p>
          <a:p>
            <a:r>
              <a:rPr lang="nl-NL" dirty="0" smtClean="0"/>
              <a:t>Vragen?</a:t>
            </a:r>
          </a:p>
          <a:p>
            <a:endParaRPr lang="nl-NL" dirty="0" smtClean="0"/>
          </a:p>
          <a:p>
            <a:r>
              <a:rPr lang="nl-NL" dirty="0" smtClean="0"/>
              <a:t>Tot slot: iedereen kan een gratis personal environment aanmaken op </a:t>
            </a:r>
            <a:r>
              <a:rPr lang="nl-NL" dirty="0" smtClean="0">
                <a:hlinkClick r:id="rId3"/>
              </a:rPr>
              <a:t>www.outsystems.com</a:t>
            </a:r>
            <a:r>
              <a:rPr lang="nl-NL" dirty="0" smtClean="0"/>
              <a:t> </a:t>
            </a:r>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15</a:t>
            </a:fld>
            <a:endParaRPr lang="nl-NL"/>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41572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Workshop sessies</a:t>
            </a:r>
            <a:endParaRPr lang="nl-NL" dirty="0"/>
          </a:p>
        </p:txBody>
      </p:sp>
      <p:sp>
        <p:nvSpPr>
          <p:cNvPr id="3" name="Tijdelijke aanduiding voor inhoud 2"/>
          <p:cNvSpPr>
            <a:spLocks noGrp="1"/>
          </p:cNvSpPr>
          <p:nvPr>
            <p:ph idx="1"/>
          </p:nvPr>
        </p:nvSpPr>
        <p:spPr/>
        <p:txBody>
          <a:bodyPr/>
          <a:lstStyle/>
          <a:p>
            <a:r>
              <a:rPr lang="nl-NL" dirty="0"/>
              <a:t>Live demo: </a:t>
            </a:r>
            <a:r>
              <a:rPr lang="nl-NL" dirty="0" smtClean="0"/>
              <a:t>een app </a:t>
            </a:r>
            <a:r>
              <a:rPr lang="nl-NL" dirty="0"/>
              <a:t>bouwen in 30 </a:t>
            </a:r>
            <a:r>
              <a:rPr lang="nl-NL" dirty="0" smtClean="0"/>
              <a:t>minuten</a:t>
            </a:r>
            <a:endParaRPr lang="nl-NL" dirty="0"/>
          </a:p>
          <a:p>
            <a:r>
              <a:rPr lang="nl-NL" dirty="0" smtClean="0"/>
              <a:t>De ervaring van</a:t>
            </a:r>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16</a:t>
            </a:fld>
            <a:endParaRPr lang="nl-NL"/>
          </a:p>
        </p:txBody>
      </p:sp>
      <p:pic>
        <p:nvPicPr>
          <p:cNvPr id="6" name="Tijdelijke aanduiding voor inhou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863706"/>
            <a:ext cx="5518266" cy="2927494"/>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7684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2165" t="7590" r="6331" b="18358"/>
          <a:stretch/>
        </p:blipFill>
        <p:spPr>
          <a:xfrm rot="16200000">
            <a:off x="7556694" y="-443132"/>
            <a:ext cx="4192174" cy="5078438"/>
          </a:xfrm>
          <a:prstGeom prst="rect">
            <a:avLst/>
          </a:prstGeom>
        </p:spPr>
      </p:pic>
      <p:pic>
        <p:nvPicPr>
          <p:cNvPr id="3" name="Afbeelding 2"/>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6694" t="5949" r="4690" b="22462"/>
          <a:stretch/>
        </p:blipFill>
        <p:spPr>
          <a:xfrm rot="15862675">
            <a:off x="2958532" y="-142729"/>
            <a:ext cx="4557933" cy="4909624"/>
          </a:xfrm>
          <a:prstGeom prst="rect">
            <a:avLst/>
          </a:prstGeom>
        </p:spPr>
      </p:pic>
      <p:pic>
        <p:nvPicPr>
          <p:cNvPr id="4" name="Afbeelding 3"/>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11619" b="15897"/>
          <a:stretch/>
        </p:blipFill>
        <p:spPr>
          <a:xfrm rot="16200000">
            <a:off x="4917025" y="1701165"/>
            <a:ext cx="4545916" cy="5767754"/>
          </a:xfrm>
          <a:prstGeom prst="rect">
            <a:avLst/>
          </a:prstGeom>
        </p:spPr>
      </p:pic>
      <p:pic>
        <p:nvPicPr>
          <p:cNvPr id="5" name="Tijdelijke aanduiding voor afbeelding 11"/>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960000">
            <a:off x="697792" y="211650"/>
            <a:ext cx="2768878" cy="6480000"/>
          </a:xfrm>
          <a:prstGeom prst="rect">
            <a:avLst/>
          </a:prstGeom>
        </p:spPr>
      </p:pic>
      <p:sp>
        <p:nvSpPr>
          <p:cNvPr id="6" name="Tekstvak 5"/>
          <p:cNvSpPr txBox="1"/>
          <p:nvPr/>
        </p:nvSpPr>
        <p:spPr>
          <a:xfrm>
            <a:off x="114299" y="1132608"/>
            <a:ext cx="11991109" cy="5401479"/>
          </a:xfrm>
          <a:prstGeom prst="rect">
            <a:avLst/>
          </a:prstGeom>
          <a:noFill/>
        </p:spPr>
        <p:txBody>
          <a:bodyPr wrap="square" rtlCol="0">
            <a:spAutoFit/>
          </a:bodyPr>
          <a:lstStyle/>
          <a:p>
            <a:pPr algn="ctr"/>
            <a:r>
              <a:rPr lang="nl-NL" sz="5400" dirty="0" smtClean="0">
                <a:solidFill>
                  <a:srgbClr val="E3011B"/>
                </a:solidFill>
              </a:rPr>
              <a:t>Technologische ontwikkeling</a:t>
            </a:r>
          </a:p>
          <a:p>
            <a:pPr algn="ctr"/>
            <a:r>
              <a:rPr lang="nl-NL" sz="11500" dirty="0">
                <a:solidFill>
                  <a:srgbClr val="E3011B"/>
                </a:solidFill>
              </a:rPr>
              <a:t>=</a:t>
            </a:r>
            <a:r>
              <a:rPr lang="nl-NL" sz="5400" dirty="0" smtClean="0">
                <a:solidFill>
                  <a:srgbClr val="E3011B"/>
                </a:solidFill>
              </a:rPr>
              <a:t> </a:t>
            </a:r>
          </a:p>
          <a:p>
            <a:pPr algn="ctr"/>
            <a:r>
              <a:rPr lang="nl-NL" sz="8800" dirty="0" smtClean="0">
                <a:solidFill>
                  <a:srgbClr val="E3011B"/>
                </a:solidFill>
              </a:rPr>
              <a:t>Software</a:t>
            </a:r>
          </a:p>
          <a:p>
            <a:pPr algn="ctr"/>
            <a:r>
              <a:rPr lang="nl-NL" sz="8800" dirty="0" smtClean="0">
                <a:solidFill>
                  <a:srgbClr val="E3011B"/>
                </a:solidFill>
              </a:rPr>
              <a:t>ontwikkeling</a:t>
            </a:r>
            <a:endParaRPr lang="nl-NL" sz="8800" dirty="0">
              <a:solidFill>
                <a:srgbClr val="E3011B"/>
              </a:solidFill>
            </a:endParaRPr>
          </a:p>
        </p:txBody>
      </p:sp>
    </p:spTree>
    <p:extLst>
      <p:ext uri="{BB962C8B-B14F-4D97-AF65-F5344CB8AC3E}">
        <p14:creationId xmlns:p14="http://schemas.microsoft.com/office/powerpoint/2010/main" val="17964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zijn de gevolgen?</a:t>
            </a:r>
            <a:endParaRPr lang="nl-NL" dirty="0"/>
          </a:p>
        </p:txBody>
      </p:sp>
      <p:sp>
        <p:nvSpPr>
          <p:cNvPr id="3" name="Tijdelijke aanduiding voor inhoud 2"/>
          <p:cNvSpPr>
            <a:spLocks noGrp="1"/>
          </p:cNvSpPr>
          <p:nvPr>
            <p:ph idx="1"/>
          </p:nvPr>
        </p:nvSpPr>
        <p:spPr/>
        <p:txBody>
          <a:bodyPr/>
          <a:lstStyle/>
          <a:p>
            <a:r>
              <a:rPr lang="nl-NL" dirty="0" smtClean="0"/>
              <a:t>Geen ‘business as </a:t>
            </a:r>
            <a:r>
              <a:rPr lang="nl-NL" dirty="0" err="1" smtClean="0"/>
              <a:t>usual</a:t>
            </a:r>
            <a:r>
              <a:rPr lang="nl-NL" dirty="0" smtClean="0"/>
              <a:t>’</a:t>
            </a:r>
          </a:p>
          <a:p>
            <a:r>
              <a:rPr lang="nl-NL" dirty="0" smtClean="0"/>
              <a:t>Gedrag van klanten verandert</a:t>
            </a:r>
          </a:p>
          <a:p>
            <a:r>
              <a:rPr lang="nl-NL" dirty="0" smtClean="0"/>
              <a:t>‘Geen tijd om te klagen’</a:t>
            </a:r>
          </a:p>
          <a:p>
            <a:r>
              <a:rPr lang="nl-NL" dirty="0" smtClean="0"/>
              <a:t>Concurrentie uit onverwachte hoek</a:t>
            </a:r>
          </a:p>
          <a:p>
            <a:r>
              <a:rPr lang="nl-NL" dirty="0"/>
              <a:t>O</a:t>
            </a:r>
            <a:r>
              <a:rPr lang="nl-NL" dirty="0" smtClean="0"/>
              <a:t>nze business verandert ingrijpend</a:t>
            </a:r>
          </a:p>
          <a:p>
            <a:r>
              <a:rPr lang="nl-NL" b="1" dirty="0" smtClean="0"/>
              <a:t>Een digitale revolutie</a:t>
            </a:r>
          </a:p>
          <a:p>
            <a:endParaRPr lang="nl-NL" dirty="0"/>
          </a:p>
          <a:p>
            <a:endParaRPr lang="nl-NL" dirty="0" smtClean="0"/>
          </a:p>
          <a:p>
            <a:endParaRPr lang="nl-NL" dirty="0"/>
          </a:p>
          <a:p>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3</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473" y="3446247"/>
            <a:ext cx="3692236" cy="253841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42721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Shape 402"/>
          <p:cNvPicPr preferRelativeResize="0"/>
          <p:nvPr/>
        </p:nvPicPr>
        <p:blipFill rotWithShape="1">
          <a:blip r:embed="rId3">
            <a:alphaModFix/>
          </a:blip>
          <a:srcRect b="25986"/>
          <a:stretch/>
        </p:blipFill>
        <p:spPr>
          <a:xfrm>
            <a:off x="0" y="8701"/>
            <a:ext cx="12192000" cy="6857999"/>
          </a:xfrm>
          <a:prstGeom prst="rect">
            <a:avLst/>
          </a:prstGeom>
          <a:noFill/>
          <a:ln>
            <a:noFill/>
          </a:ln>
        </p:spPr>
      </p:pic>
      <p:sp>
        <p:nvSpPr>
          <p:cNvPr id="403" name="Shape 403"/>
          <p:cNvSpPr/>
          <p:nvPr/>
        </p:nvSpPr>
        <p:spPr>
          <a:xfrm>
            <a:off x="0" y="-8882"/>
            <a:ext cx="12192000" cy="17599"/>
          </a:xfrm>
          <a:prstGeom prst="rect">
            <a:avLst/>
          </a:prstGeom>
          <a:solidFill>
            <a:srgbClr val="CC2200"/>
          </a:solidFill>
          <a:ln>
            <a:noFill/>
          </a:ln>
        </p:spPr>
        <p:txBody>
          <a:bodyPr lIns="121900" tIns="121900" rIns="121900" bIns="121900" anchor="ctr" anchorCtr="0">
            <a:noAutofit/>
          </a:bodyPr>
          <a:lstStyle/>
          <a:p>
            <a:pPr>
              <a:buClr>
                <a:srgbClr val="000000"/>
              </a:buClr>
              <a:buSzPct val="25000"/>
            </a:pPr>
            <a:r>
              <a:rPr lang="en" sz="1867">
                <a:solidFill>
                  <a:srgbClr val="000000"/>
                </a:solidFill>
                <a:latin typeface="Arial"/>
                <a:ea typeface="Arial"/>
                <a:cs typeface="Arial"/>
                <a:sym typeface="Arial"/>
              </a:rPr>
              <a:t>  </a:t>
            </a:r>
          </a:p>
        </p:txBody>
      </p:sp>
      <p:sp>
        <p:nvSpPr>
          <p:cNvPr id="404" name="Shape 404"/>
          <p:cNvSpPr txBox="1"/>
          <p:nvPr/>
        </p:nvSpPr>
        <p:spPr>
          <a:xfrm>
            <a:off x="210834" y="693866"/>
            <a:ext cx="11823599" cy="2236369"/>
          </a:xfrm>
          <a:prstGeom prst="rect">
            <a:avLst/>
          </a:prstGeom>
          <a:noFill/>
          <a:ln>
            <a:noFill/>
          </a:ln>
        </p:spPr>
        <p:txBody>
          <a:bodyPr lIns="121900" tIns="121900" rIns="121900" bIns="121900" anchor="t" anchorCtr="0">
            <a:noAutofit/>
          </a:bodyPr>
          <a:lstStyle/>
          <a:p>
            <a:pPr marL="380990" indent="-245527" algn="ctr">
              <a:lnSpc>
                <a:spcPct val="115000"/>
              </a:lnSpc>
              <a:buClr>
                <a:srgbClr val="434343"/>
              </a:buClr>
              <a:buSzPct val="25000"/>
            </a:pPr>
            <a:r>
              <a:rPr lang="en" sz="3200" dirty="0" smtClean="0">
                <a:solidFill>
                  <a:srgbClr val="434343"/>
                </a:solidFill>
                <a:latin typeface="+mj-lt"/>
                <a:ea typeface="Open Sans"/>
                <a:cs typeface="Open Sans"/>
                <a:sym typeface="Open Sans"/>
              </a:rPr>
              <a:t>We moeten onze business digitaliseren en transformeren</a:t>
            </a:r>
          </a:p>
          <a:p>
            <a:pPr marL="380990" indent="-245527" algn="ctr">
              <a:lnSpc>
                <a:spcPct val="115000"/>
              </a:lnSpc>
              <a:buClr>
                <a:srgbClr val="434343"/>
              </a:buClr>
              <a:buSzPct val="25000"/>
            </a:pPr>
            <a:r>
              <a:rPr lang="nl-NL" sz="3200" dirty="0" smtClean="0">
                <a:solidFill>
                  <a:srgbClr val="434343"/>
                </a:solidFill>
                <a:latin typeface="+mj-lt"/>
                <a:ea typeface="Open Sans"/>
                <a:cs typeface="Open Sans"/>
                <a:sym typeface="Open Sans"/>
              </a:rPr>
              <a:t>om</a:t>
            </a:r>
            <a:r>
              <a:rPr lang="en" sz="3200" dirty="0" smtClean="0">
                <a:solidFill>
                  <a:srgbClr val="434343"/>
                </a:solidFill>
                <a:latin typeface="+mj-lt"/>
                <a:ea typeface="Open Sans"/>
                <a:cs typeface="Open Sans"/>
                <a:sym typeface="Open Sans"/>
              </a:rPr>
              <a:t> te overleven</a:t>
            </a:r>
          </a:p>
          <a:p>
            <a:pPr marL="380990" indent="-245527" algn="ctr">
              <a:lnSpc>
                <a:spcPct val="115000"/>
              </a:lnSpc>
              <a:buClr>
                <a:srgbClr val="434343"/>
              </a:buClr>
              <a:buSzPct val="25000"/>
            </a:pPr>
            <a:r>
              <a:rPr lang="nl-NL" sz="3200" dirty="0" smtClean="0">
                <a:solidFill>
                  <a:srgbClr val="E3011B"/>
                </a:solidFill>
                <a:latin typeface="+mj-lt"/>
                <a:ea typeface="Open Sans"/>
                <a:cs typeface="Open Sans"/>
                <a:sym typeface="Open Sans"/>
              </a:rPr>
              <a:t>EN DAT MOET SNEL!</a:t>
            </a:r>
            <a:endParaRPr lang="en" sz="3200" dirty="0">
              <a:solidFill>
                <a:srgbClr val="E3011B"/>
              </a:solidFill>
              <a:latin typeface="+mj-lt"/>
              <a:ea typeface="Open Sans"/>
              <a:cs typeface="Open Sans"/>
              <a:sym typeface="Open Sans"/>
            </a:endParaRPr>
          </a:p>
        </p:txBody>
      </p:sp>
    </p:spTree>
    <p:extLst>
      <p:ext uri="{BB962C8B-B14F-4D97-AF65-F5344CB8AC3E}">
        <p14:creationId xmlns:p14="http://schemas.microsoft.com/office/powerpoint/2010/main" val="7228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doe je dat?</a:t>
            </a:r>
            <a:endParaRPr lang="nl-NL" dirty="0"/>
          </a:p>
        </p:txBody>
      </p:sp>
      <p:sp>
        <p:nvSpPr>
          <p:cNvPr id="3" name="Tijdelijke aanduiding voor inhoud 2"/>
          <p:cNvSpPr>
            <a:spLocks noGrp="1"/>
          </p:cNvSpPr>
          <p:nvPr>
            <p:ph idx="1"/>
          </p:nvPr>
        </p:nvSpPr>
        <p:spPr/>
        <p:txBody>
          <a:bodyPr>
            <a:normAutofit/>
          </a:bodyPr>
          <a:lstStyle/>
          <a:p>
            <a:r>
              <a:rPr lang="nl-NL" dirty="0" smtClean="0"/>
              <a:t>De business </a:t>
            </a:r>
            <a:r>
              <a:rPr lang="nl-NL" dirty="0"/>
              <a:t>en niet de </a:t>
            </a:r>
            <a:r>
              <a:rPr lang="nl-NL" dirty="0" smtClean="0"/>
              <a:t>IT-afdeling in </a:t>
            </a:r>
            <a:r>
              <a:rPr lang="nl-NL" dirty="0"/>
              <a:t>de </a:t>
            </a:r>
            <a:r>
              <a:rPr lang="nl-NL" dirty="0" smtClean="0"/>
              <a:t>lead</a:t>
            </a:r>
          </a:p>
          <a:p>
            <a:r>
              <a:rPr lang="nl-NL" dirty="0" smtClean="0"/>
              <a:t>Het ICT landschap moet op de schop:</a:t>
            </a:r>
          </a:p>
          <a:p>
            <a:pPr lvl="4"/>
            <a:r>
              <a:rPr lang="nl-NL" sz="2800" dirty="0"/>
              <a:t>de nieuwe business </a:t>
            </a:r>
            <a:r>
              <a:rPr lang="nl-NL" sz="2800" dirty="0" smtClean="0"/>
              <a:t>dienen</a:t>
            </a:r>
            <a:endParaRPr lang="nl-NL" sz="2800" dirty="0"/>
          </a:p>
          <a:p>
            <a:pPr lvl="4"/>
            <a:r>
              <a:rPr lang="nl-NL" sz="2800" dirty="0" smtClean="0"/>
              <a:t>aansluiten </a:t>
            </a:r>
            <a:r>
              <a:rPr lang="nl-NL" sz="2800" dirty="0"/>
              <a:t>op of integreren met </a:t>
            </a:r>
            <a:r>
              <a:rPr lang="nl-NL" sz="2800" dirty="0" smtClean="0"/>
              <a:t>het bestaande</a:t>
            </a:r>
          </a:p>
          <a:p>
            <a:pPr lvl="4"/>
            <a:r>
              <a:rPr lang="nl-NL" sz="2800" dirty="0"/>
              <a:t>z</a:t>
            </a:r>
            <a:r>
              <a:rPr lang="nl-NL" sz="2800" dirty="0" smtClean="0"/>
              <a:t>eer </a:t>
            </a:r>
            <a:r>
              <a:rPr lang="nl-NL" sz="2800" dirty="0"/>
              <a:t>dynamisch en flexibel </a:t>
            </a:r>
            <a:r>
              <a:rPr lang="nl-NL" sz="2800" dirty="0" smtClean="0"/>
              <a:t>zijn</a:t>
            </a:r>
            <a:endParaRPr lang="nl-NL" sz="2800" dirty="0"/>
          </a:p>
          <a:p>
            <a:pPr lvl="4"/>
            <a:r>
              <a:rPr lang="nl-NL" sz="2800" dirty="0" smtClean="0"/>
              <a:t>snel </a:t>
            </a:r>
            <a:r>
              <a:rPr lang="nl-NL" sz="2800" dirty="0"/>
              <a:t>te bouwen en eenvoudig te </a:t>
            </a:r>
            <a:r>
              <a:rPr lang="nl-NL" sz="2800" dirty="0" smtClean="0"/>
              <a:t>onderhouden</a:t>
            </a:r>
            <a:endParaRPr lang="nl-NL" sz="2800" dirty="0"/>
          </a:p>
          <a:p>
            <a:pPr lvl="4"/>
            <a:r>
              <a:rPr lang="nl-NL" sz="2800" dirty="0" smtClean="0"/>
              <a:t>voldoen </a:t>
            </a:r>
            <a:r>
              <a:rPr lang="nl-NL" sz="2800" dirty="0"/>
              <a:t>aan de huidige </a:t>
            </a:r>
            <a:r>
              <a:rPr lang="nl-NL" sz="2800" dirty="0" smtClean="0"/>
              <a:t>standaarden </a:t>
            </a:r>
            <a:r>
              <a:rPr lang="nl-NL" sz="2800" dirty="0"/>
              <a:t>(look </a:t>
            </a:r>
            <a:r>
              <a:rPr lang="nl-NL" sz="2800" dirty="0" smtClean="0"/>
              <a:t>&amp; </a:t>
            </a:r>
            <a:r>
              <a:rPr lang="nl-NL" sz="2800" dirty="0"/>
              <a:t>feel, mobile, </a:t>
            </a:r>
            <a:r>
              <a:rPr lang="nl-NL" sz="2800" dirty="0" err="1" smtClean="0"/>
              <a:t>cloud</a:t>
            </a:r>
            <a:r>
              <a:rPr lang="nl-NL" sz="2800" dirty="0" smtClean="0"/>
              <a:t>, </a:t>
            </a:r>
            <a:r>
              <a:rPr lang="nl-NL" sz="2800" dirty="0" err="1" smtClean="0"/>
              <a:t>API’s</a:t>
            </a:r>
            <a:r>
              <a:rPr lang="nl-NL" sz="2800" dirty="0" smtClean="0"/>
              <a:t>)</a:t>
            </a:r>
            <a:endParaRPr lang="nl-NL" sz="2800" dirty="0"/>
          </a:p>
          <a:p>
            <a:pPr lvl="1"/>
            <a:endParaRPr lang="nl-NL" dirty="0" smtClean="0"/>
          </a:p>
          <a:p>
            <a:endParaRPr lang="nl-NL" dirty="0"/>
          </a:p>
          <a:p>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5</a:t>
            </a:fld>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pic>
        <p:nvPicPr>
          <p:cNvPr id="6" name="Afbeelding 5"/>
          <p:cNvPicPr>
            <a:picLocks noChangeAspect="1"/>
          </p:cNvPicPr>
          <p:nvPr/>
        </p:nvPicPr>
        <p:blipFill>
          <a:blip r:embed="rId4"/>
          <a:stretch>
            <a:fillRect/>
          </a:stretch>
        </p:blipFill>
        <p:spPr>
          <a:xfrm>
            <a:off x="411431" y="2929731"/>
            <a:ext cx="2143125" cy="2143125"/>
          </a:xfrm>
          <a:prstGeom prst="rect">
            <a:avLst/>
          </a:prstGeom>
        </p:spPr>
      </p:pic>
    </p:spTree>
    <p:extLst>
      <p:ext uri="{BB962C8B-B14F-4D97-AF65-F5344CB8AC3E}">
        <p14:creationId xmlns:p14="http://schemas.microsoft.com/office/powerpoint/2010/main" val="4177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3" name="Tijdelijke aanduiding voor dianummer 2"/>
          <p:cNvSpPr>
            <a:spLocks noGrp="1"/>
          </p:cNvSpPr>
          <p:nvPr>
            <p:ph type="sldNum" sz="quarter" idx="12"/>
          </p:nvPr>
        </p:nvSpPr>
        <p:spPr/>
        <p:txBody>
          <a:bodyPr/>
          <a:lstStyle/>
          <a:p>
            <a:fld id="{36BBC4EA-BF09-4C1F-8EB6-13D44B4998D3}" type="slidenum">
              <a:rPr lang="nl-NL" smtClean="0"/>
              <a:t>6</a:t>
            </a:fld>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02377"/>
            <a:ext cx="10058400" cy="2179320"/>
          </a:xfrm>
          <a:prstGeom prst="rect">
            <a:avLst/>
          </a:prstGeom>
        </p:spPr>
      </p:pic>
      <p:sp>
        <p:nvSpPr>
          <p:cNvPr id="6" name="Tekstvak 5"/>
          <p:cNvSpPr txBox="1"/>
          <p:nvPr/>
        </p:nvSpPr>
        <p:spPr>
          <a:xfrm>
            <a:off x="2357636" y="4436918"/>
            <a:ext cx="7476727" cy="830997"/>
          </a:xfrm>
          <a:prstGeom prst="rect">
            <a:avLst/>
          </a:prstGeom>
          <a:noFill/>
        </p:spPr>
        <p:txBody>
          <a:bodyPr wrap="none" rtlCol="0">
            <a:spAutoFit/>
          </a:bodyPr>
          <a:lstStyle/>
          <a:p>
            <a:r>
              <a:rPr lang="nl-NL" sz="4800" dirty="0" smtClean="0"/>
              <a:t>&amp; Het Nieuwe Ontwikkelen</a:t>
            </a:r>
            <a:endParaRPr lang="nl-NL" sz="4800" dirty="0"/>
          </a:p>
        </p:txBody>
      </p:sp>
    </p:spTree>
    <p:extLst>
      <p:ext uri="{BB962C8B-B14F-4D97-AF65-F5344CB8AC3E}">
        <p14:creationId xmlns:p14="http://schemas.microsoft.com/office/powerpoint/2010/main" val="203800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OutSystems - het idee</a:t>
            </a:r>
            <a:endParaRPr lang="nl-NL" dirty="0"/>
          </a:p>
        </p:txBody>
      </p:sp>
      <p:pic>
        <p:nvPicPr>
          <p:cNvPr id="6" name="Tijdelijke aanduiding voor inhoud 5"/>
          <p:cNvPicPr>
            <a:picLocks noGrp="1" noChangeAspect="1"/>
          </p:cNvPicPr>
          <p:nvPr>
            <p:ph idx="1"/>
          </p:nvPr>
        </p:nvPicPr>
        <p:blipFill>
          <a:blip r:embed="rId3"/>
          <a:stretch>
            <a:fillRect/>
          </a:stretch>
        </p:blipFill>
        <p:spPr>
          <a:xfrm>
            <a:off x="1017218" y="1763425"/>
            <a:ext cx="4143530" cy="3240000"/>
          </a:xfrm>
          <a:prstGeom prst="rect">
            <a:avLst/>
          </a:prstGeom>
        </p:spPr>
      </p:pic>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7</a:t>
            </a:fld>
            <a:endParaRPr lang="nl-NL"/>
          </a:p>
        </p:txBody>
      </p:sp>
      <p:sp>
        <p:nvSpPr>
          <p:cNvPr id="8" name="Tekstvak 7"/>
          <p:cNvSpPr txBox="1"/>
          <p:nvPr/>
        </p:nvSpPr>
        <p:spPr>
          <a:xfrm>
            <a:off x="1017217" y="5382491"/>
            <a:ext cx="9352909" cy="369332"/>
          </a:xfrm>
          <a:prstGeom prst="rect">
            <a:avLst/>
          </a:prstGeom>
          <a:noFill/>
        </p:spPr>
        <p:txBody>
          <a:bodyPr wrap="square" rtlCol="0">
            <a:spAutoFit/>
          </a:bodyPr>
          <a:lstStyle/>
          <a:p>
            <a:r>
              <a:rPr lang="nl-NL" dirty="0" smtClean="0"/>
              <a:t>	Coderen			</a:t>
            </a:r>
            <a:r>
              <a:rPr lang="nl-NL" dirty="0"/>
              <a:t>	</a:t>
            </a:r>
            <a:r>
              <a:rPr lang="nl-NL" dirty="0" smtClean="0"/>
              <a:t>	       	          	Modelleren</a:t>
            </a:r>
            <a:endParaRPr lang="nl-NL" dirty="0"/>
          </a:p>
        </p:txBody>
      </p:sp>
      <p:pic>
        <p:nvPicPr>
          <p:cNvPr id="9" name="Afbeelding 8"/>
          <p:cNvPicPr>
            <a:picLocks noChangeAspect="1"/>
          </p:cNvPicPr>
          <p:nvPr/>
        </p:nvPicPr>
        <p:blipFill>
          <a:blip r:embed="rId4"/>
          <a:stretch>
            <a:fillRect/>
          </a:stretch>
        </p:blipFill>
        <p:spPr>
          <a:xfrm>
            <a:off x="5398078" y="1457057"/>
            <a:ext cx="3010445" cy="3960000"/>
          </a:xfrm>
          <a:prstGeom prst="rect">
            <a:avLst/>
          </a:prstGeom>
        </p:spPr>
      </p:pic>
      <p:pic>
        <p:nvPicPr>
          <p:cNvPr id="10" name="Afbeelding 9"/>
          <p:cNvPicPr>
            <a:picLocks noChangeAspect="1"/>
          </p:cNvPicPr>
          <p:nvPr/>
        </p:nvPicPr>
        <p:blipFill>
          <a:blip r:embed="rId5"/>
          <a:stretch>
            <a:fillRect/>
          </a:stretch>
        </p:blipFill>
        <p:spPr>
          <a:xfrm>
            <a:off x="7988478" y="1583425"/>
            <a:ext cx="3987444" cy="3600000"/>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70834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OutSystems?</a:t>
            </a:r>
            <a:endParaRPr lang="nl-NL" dirty="0"/>
          </a:p>
        </p:txBody>
      </p:sp>
      <p:sp>
        <p:nvSpPr>
          <p:cNvPr id="3" name="Tijdelijke aanduiding voor inhoud 2"/>
          <p:cNvSpPr>
            <a:spLocks noGrp="1"/>
          </p:cNvSpPr>
          <p:nvPr>
            <p:ph idx="1"/>
          </p:nvPr>
        </p:nvSpPr>
        <p:spPr/>
        <p:txBody>
          <a:bodyPr>
            <a:normAutofit lnSpcReduction="10000"/>
          </a:bodyPr>
          <a:lstStyle/>
          <a:p>
            <a:r>
              <a:rPr lang="nl-NL" dirty="0"/>
              <a:t>Zeer snelle (</a:t>
            </a:r>
            <a:r>
              <a:rPr lang="nl-NL" dirty="0" smtClean="0"/>
              <a:t>mobiele/web</a:t>
            </a:r>
            <a:r>
              <a:rPr lang="nl-NL" dirty="0"/>
              <a:t>) applicatieontwikkeling</a:t>
            </a:r>
          </a:p>
          <a:p>
            <a:r>
              <a:rPr lang="nl-NL" dirty="0" smtClean="0"/>
              <a:t>Makkelijk </a:t>
            </a:r>
            <a:r>
              <a:rPr lang="nl-NL" dirty="0"/>
              <a:t>te koppelen/integreren met bestaande applicaties</a:t>
            </a:r>
          </a:p>
          <a:p>
            <a:r>
              <a:rPr lang="nl-NL" dirty="0"/>
              <a:t>Zeer krachtige </a:t>
            </a:r>
            <a:r>
              <a:rPr lang="nl-NL" dirty="0" err="1" smtClean="0"/>
              <a:t>continuous</a:t>
            </a:r>
            <a:r>
              <a:rPr lang="nl-NL" dirty="0" smtClean="0"/>
              <a:t> </a:t>
            </a:r>
            <a:r>
              <a:rPr lang="nl-NL" dirty="0"/>
              <a:t>delivery</a:t>
            </a:r>
          </a:p>
          <a:p>
            <a:r>
              <a:rPr lang="nl-NL" dirty="0" smtClean="0"/>
              <a:t>Standaard in </a:t>
            </a:r>
            <a:r>
              <a:rPr lang="nl-NL" dirty="0"/>
              <a:t>de </a:t>
            </a:r>
            <a:r>
              <a:rPr lang="nl-NL" dirty="0" err="1" smtClean="0"/>
              <a:t>cloud</a:t>
            </a:r>
            <a:r>
              <a:rPr lang="nl-NL" dirty="0"/>
              <a:t>;</a:t>
            </a:r>
            <a:r>
              <a:rPr lang="nl-NL" dirty="0" smtClean="0"/>
              <a:t> in eigen datacenter of on-</a:t>
            </a:r>
            <a:r>
              <a:rPr lang="nl-NL" dirty="0" err="1" smtClean="0"/>
              <a:t>premise</a:t>
            </a:r>
            <a:r>
              <a:rPr lang="nl-NL" dirty="0" smtClean="0"/>
              <a:t> mogelijk</a:t>
            </a:r>
            <a:endParaRPr lang="nl-NL" dirty="0"/>
          </a:p>
          <a:p>
            <a:r>
              <a:rPr lang="nl-NL" dirty="0"/>
              <a:t>Zeer </a:t>
            </a:r>
            <a:r>
              <a:rPr lang="nl-NL" dirty="0" smtClean="0"/>
              <a:t>schaalbaar</a:t>
            </a:r>
          </a:p>
          <a:p>
            <a:r>
              <a:rPr lang="nl-NL" dirty="0" smtClean="0"/>
              <a:t>Geen </a:t>
            </a:r>
            <a:r>
              <a:rPr lang="nl-NL" dirty="0" err="1" smtClean="0"/>
              <a:t>vendor</a:t>
            </a:r>
            <a:r>
              <a:rPr lang="nl-NL" dirty="0" smtClean="0"/>
              <a:t> </a:t>
            </a:r>
            <a:r>
              <a:rPr lang="nl-NL" dirty="0" err="1" smtClean="0"/>
              <a:t>lock</a:t>
            </a:r>
            <a:r>
              <a:rPr lang="nl-NL" dirty="0" smtClean="0"/>
              <a:t>-in</a:t>
            </a:r>
          </a:p>
          <a:p>
            <a:r>
              <a:rPr lang="nl-NL" dirty="0" err="1" smtClean="0"/>
              <a:t>Uitbreidbaar</a:t>
            </a:r>
            <a:r>
              <a:rPr lang="nl-NL" dirty="0" smtClean="0"/>
              <a:t> met </a:t>
            </a:r>
            <a:r>
              <a:rPr lang="nl-NL" dirty="0" err="1" smtClean="0"/>
              <a:t>custom</a:t>
            </a:r>
            <a:r>
              <a:rPr lang="nl-NL" dirty="0" smtClean="0"/>
              <a:t> code en externe componenten</a:t>
            </a:r>
            <a:endParaRPr lang="nl-NL" dirty="0"/>
          </a:p>
          <a:p>
            <a:r>
              <a:rPr lang="nl-NL" dirty="0" smtClean="0"/>
              <a:t>Bewezen </a:t>
            </a:r>
            <a:r>
              <a:rPr lang="nl-NL" dirty="0"/>
              <a:t>en erkende </a:t>
            </a:r>
            <a:r>
              <a:rPr lang="nl-NL" dirty="0" smtClean="0"/>
              <a:t>technologie</a:t>
            </a:r>
            <a:endParaRPr lang="nl-NL" dirty="0"/>
          </a:p>
          <a:p>
            <a:pPr lvl="1"/>
            <a:endParaRPr lang="nl-NL" dirty="0" smtClean="0"/>
          </a:p>
          <a:p>
            <a:endParaRPr lang="nl-NL" dirty="0"/>
          </a:p>
          <a:p>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5" name="Tijdelijke aanduiding voor dianummer 4"/>
          <p:cNvSpPr>
            <a:spLocks noGrp="1"/>
          </p:cNvSpPr>
          <p:nvPr>
            <p:ph type="sldNum" sz="quarter" idx="12"/>
          </p:nvPr>
        </p:nvSpPr>
        <p:spPr/>
        <p:txBody>
          <a:bodyPr/>
          <a:lstStyle/>
          <a:p>
            <a:fld id="{36BBC4EA-BF09-4C1F-8EB6-13D44B4998D3}" type="slidenum">
              <a:rPr lang="nl-NL" smtClean="0"/>
              <a:t>8</a:t>
            </a:fld>
            <a:endParaRPr lang="nl-NL"/>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311900"/>
            <a:ext cx="1905000" cy="409575"/>
          </a:xfrm>
          <a:prstGeom prst="rect">
            <a:avLst/>
          </a:prstGeom>
        </p:spPr>
      </p:pic>
    </p:spTree>
    <p:extLst>
      <p:ext uri="{BB962C8B-B14F-4D97-AF65-F5344CB8AC3E}">
        <p14:creationId xmlns:p14="http://schemas.microsoft.com/office/powerpoint/2010/main" val="22389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en-US" dirty="0" smtClean="0">
                <a:solidFill>
                  <a:srgbClr val="E3011B"/>
                </a:solidFill>
              </a:rPr>
              <a:t>'Business at the speed of change'</a:t>
            </a:r>
            <a:endParaRPr lang="nl-NL" dirty="0">
              <a:solidFill>
                <a:srgbClr val="E3011B"/>
              </a:solidFill>
            </a:endParaRPr>
          </a:p>
        </p:txBody>
      </p:sp>
      <p:sp>
        <p:nvSpPr>
          <p:cNvPr id="3" name="Tijdelijke aanduiding voor dianummer 2"/>
          <p:cNvSpPr>
            <a:spLocks noGrp="1"/>
          </p:cNvSpPr>
          <p:nvPr>
            <p:ph type="sldNum" sz="quarter" idx="12"/>
          </p:nvPr>
        </p:nvSpPr>
        <p:spPr/>
        <p:txBody>
          <a:bodyPr/>
          <a:lstStyle/>
          <a:p>
            <a:fld id="{36BBC4EA-BF09-4C1F-8EB6-13D44B4998D3}" type="slidenum">
              <a:rPr lang="nl-NL" smtClean="0"/>
              <a:t>9</a:t>
            </a:fld>
            <a:endParaRPr lang="nl-NL"/>
          </a:p>
        </p:txBody>
      </p:sp>
      <p:pic>
        <p:nvPicPr>
          <p:cNvPr id="4" name="Shape 661"/>
          <p:cNvPicPr preferRelativeResize="0"/>
          <p:nvPr/>
        </p:nvPicPr>
        <p:blipFill>
          <a:blip r:embed="rId3">
            <a:alphaModFix/>
          </a:blip>
          <a:stretch>
            <a:fillRect/>
          </a:stretch>
        </p:blipFill>
        <p:spPr>
          <a:xfrm>
            <a:off x="6295616" y="1506683"/>
            <a:ext cx="5331811" cy="4849668"/>
          </a:xfrm>
          <a:prstGeom prst="rect">
            <a:avLst/>
          </a:prstGeom>
          <a:noFill/>
          <a:ln>
            <a:noFill/>
          </a:ln>
        </p:spPr>
      </p:pic>
      <p:pic>
        <p:nvPicPr>
          <p:cNvPr id="5" name="Shape 662"/>
          <p:cNvPicPr preferRelativeResize="0"/>
          <p:nvPr/>
        </p:nvPicPr>
        <p:blipFill rotWithShape="1">
          <a:blip r:embed="rId4">
            <a:alphaModFix/>
          </a:blip>
          <a:srcRect/>
          <a:stretch/>
        </p:blipFill>
        <p:spPr>
          <a:xfrm>
            <a:off x="223603" y="1283215"/>
            <a:ext cx="5860732" cy="5073135"/>
          </a:xfrm>
          <a:prstGeom prst="rect">
            <a:avLst/>
          </a:prstGeom>
          <a:noFill/>
          <a:ln>
            <a:noFill/>
          </a:ln>
        </p:spPr>
      </p:pic>
      <p:sp>
        <p:nvSpPr>
          <p:cNvPr id="6" name="Shape 663"/>
          <p:cNvSpPr/>
          <p:nvPr/>
        </p:nvSpPr>
        <p:spPr>
          <a:xfrm>
            <a:off x="1107136" y="875340"/>
            <a:ext cx="3892520" cy="330967"/>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Open Sans"/>
              <a:buNone/>
            </a:pPr>
            <a:r>
              <a:rPr lang="en" sz="1050" b="0" i="0" u="none" strike="noStrike" cap="none">
                <a:solidFill>
                  <a:schemeClr val="dk1"/>
                </a:solidFill>
                <a:latin typeface="Open Sans"/>
                <a:ea typeface="Open Sans"/>
                <a:cs typeface="Open Sans"/>
                <a:sym typeface="Open Sans"/>
              </a:rPr>
              <a:t>Forrester Wave™: Low-Code Development Platforms, Q2 2016</a:t>
            </a:r>
          </a:p>
        </p:txBody>
      </p:sp>
      <p:sp>
        <p:nvSpPr>
          <p:cNvPr id="7" name="Shape 664"/>
          <p:cNvSpPr/>
          <p:nvPr/>
        </p:nvSpPr>
        <p:spPr>
          <a:xfrm>
            <a:off x="6627914" y="1062541"/>
            <a:ext cx="4709950" cy="330967"/>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Open Sans"/>
              <a:buNone/>
            </a:pPr>
            <a:r>
              <a:rPr lang="en" sz="1050" b="0" i="0" u="none" strike="noStrike" cap="none">
                <a:solidFill>
                  <a:schemeClr val="dk1"/>
                </a:solidFill>
                <a:latin typeface="Open Sans"/>
                <a:ea typeface="Open Sans"/>
                <a:cs typeface="Open Sans"/>
                <a:sym typeface="Open Sans"/>
              </a:rPr>
              <a:t>201</a:t>
            </a:r>
            <a:r>
              <a:rPr lang="en" sz="1050">
                <a:solidFill>
                  <a:schemeClr val="dk1"/>
                </a:solidFill>
                <a:latin typeface="Open Sans"/>
                <a:ea typeface="Open Sans"/>
                <a:cs typeface="Open Sans"/>
                <a:sym typeface="Open Sans"/>
              </a:rPr>
              <a:t>7</a:t>
            </a:r>
            <a:r>
              <a:rPr lang="en" sz="1050" b="0" i="0" u="none" strike="noStrike" cap="none">
                <a:solidFill>
                  <a:schemeClr val="dk1"/>
                </a:solidFill>
                <a:latin typeface="Open Sans"/>
                <a:ea typeface="Open Sans"/>
                <a:cs typeface="Open Sans"/>
                <a:sym typeface="Open Sans"/>
              </a:rPr>
              <a:t> Gartner </a:t>
            </a:r>
            <a:r>
              <a:rPr lang="en" sz="1050">
                <a:solidFill>
                  <a:schemeClr val="dk1"/>
                </a:solidFill>
                <a:latin typeface="Open Sans"/>
                <a:ea typeface="Open Sans"/>
                <a:cs typeface="Open Sans"/>
                <a:sym typeface="Open Sans"/>
              </a:rPr>
              <a:t>Magic Quadrant for Enterprise High-Productivity Application Platform as a Service</a:t>
            </a:r>
          </a:p>
        </p:txBody>
      </p:sp>
      <p:pic>
        <p:nvPicPr>
          <p:cNvPr id="8" name="Shape 665"/>
          <p:cNvPicPr preferRelativeResize="0"/>
          <p:nvPr/>
        </p:nvPicPr>
        <p:blipFill rotWithShape="1">
          <a:blip r:embed="rId5">
            <a:alphaModFix/>
          </a:blip>
          <a:srcRect l="29153"/>
          <a:stretch/>
        </p:blipFill>
        <p:spPr>
          <a:xfrm rot="20928600">
            <a:off x="5737919" y="1266992"/>
            <a:ext cx="692831" cy="688213"/>
          </a:xfrm>
          <a:prstGeom prst="rect">
            <a:avLst/>
          </a:prstGeom>
          <a:noFill/>
          <a:ln>
            <a:noFill/>
          </a:ln>
        </p:spPr>
      </p:pic>
      <p:pic>
        <p:nvPicPr>
          <p:cNvPr id="9" name="Shape 666"/>
          <p:cNvPicPr preferRelativeResize="0"/>
          <p:nvPr/>
        </p:nvPicPr>
        <p:blipFill rotWithShape="1">
          <a:blip r:embed="rId5">
            <a:alphaModFix/>
          </a:blip>
          <a:srcRect l="29153"/>
          <a:stretch/>
        </p:blipFill>
        <p:spPr>
          <a:xfrm rot="-3331076">
            <a:off x="9483897" y="2186272"/>
            <a:ext cx="620573" cy="768345"/>
          </a:xfrm>
          <a:prstGeom prst="rect">
            <a:avLst/>
          </a:prstGeom>
          <a:noFill/>
          <a:ln>
            <a:noFill/>
          </a:ln>
        </p:spPr>
      </p:pic>
    </p:spTree>
    <p:extLst>
      <p:ext uri="{BB962C8B-B14F-4D97-AF65-F5344CB8AC3E}">
        <p14:creationId xmlns:p14="http://schemas.microsoft.com/office/powerpoint/2010/main" val="38401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97BEF74-6FCA-4C1B-A5CD-F6117534596F}" vid="{56C163D3-85A5-4557-B643-6A09A0BA8B9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TotalTime>
  <Words>1295</Words>
  <Application>Microsoft Office PowerPoint</Application>
  <PresentationFormat>Breedbeeld</PresentationFormat>
  <Paragraphs>175</Paragraphs>
  <Slides>16</Slides>
  <Notes>16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Open Sans</vt:lpstr>
      <vt:lpstr>Wingdings</vt:lpstr>
      <vt:lpstr>Kantoorthema</vt:lpstr>
      <vt:lpstr>Aangepast ontwerp</vt:lpstr>
      <vt:lpstr>PowerPoint-presentatie</vt:lpstr>
      <vt:lpstr>PowerPoint-presentatie</vt:lpstr>
      <vt:lpstr>Wat zijn de gevolgen?</vt:lpstr>
      <vt:lpstr>PowerPoint-presentatie</vt:lpstr>
      <vt:lpstr>Hoe doe je dat?</vt:lpstr>
      <vt:lpstr>PowerPoint-presentatie</vt:lpstr>
      <vt:lpstr>OutSystems - het idee</vt:lpstr>
      <vt:lpstr>Wat is OutSystems?</vt:lpstr>
      <vt:lpstr>PowerPoint-presentatie</vt:lpstr>
      <vt:lpstr>PowerPoint-presentatie</vt:lpstr>
      <vt:lpstr>Het nieuwe ontwikkelen</vt:lpstr>
      <vt:lpstr>Wanneer is OutSystems interessant?</vt:lpstr>
      <vt:lpstr>VAARD?</vt:lpstr>
      <vt:lpstr>Referenties</vt:lpstr>
      <vt:lpstr>Om mee te nemen</vt:lpstr>
      <vt:lpstr>Workshop sessies</vt:lpstr>
    </vt:vector>
  </TitlesOfParts>
  <Company>VAA ICT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Leen Rietveld</dc:creator>
  <cp:lastModifiedBy>Leen Rietveld</cp:lastModifiedBy>
  <cp:revision>120</cp:revision>
  <cp:lastPrinted>2018-03-07T09:33:26Z</cp:lastPrinted>
  <dcterms:created xsi:type="dcterms:W3CDTF">2016-10-10T08:26:14Z</dcterms:created>
  <dcterms:modified xsi:type="dcterms:W3CDTF">2018-03-07T10:42:16Z</dcterms:modified>
</cp:coreProperties>
</file>